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handoutMasterIdLst>
    <p:handoutMasterId r:id="rId14"/>
  </p:handoutMasterIdLst>
  <p:sldIdLst>
    <p:sldId id="301" r:id="rId3"/>
    <p:sldId id="330" r:id="rId4"/>
    <p:sldId id="349" r:id="rId5"/>
    <p:sldId id="319" r:id="rId6"/>
    <p:sldId id="352" r:id="rId7"/>
    <p:sldId id="353" r:id="rId8"/>
    <p:sldId id="354" r:id="rId9"/>
    <p:sldId id="355" r:id="rId10"/>
    <p:sldId id="356" r:id="rId11"/>
    <p:sldId id="357" r:id="rId12"/>
  </p:sldIdLst>
  <p:sldSz cx="9144000" cy="6858000" type="screen4x3"/>
  <p:notesSz cx="6877050" cy="100028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CC"/>
    <a:srgbClr val="EAEAEA"/>
    <a:srgbClr val="DDDDDD"/>
    <a:srgbClr val="FFFFFF"/>
    <a:srgbClr val="33CC33"/>
    <a:srgbClr val="9933FF"/>
    <a:srgbClr val="CC00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2" autoAdjust="0"/>
    <p:restoredTop sz="86436" autoAdjust="0"/>
  </p:normalViewPr>
  <p:slideViewPr>
    <p:cSldViewPr>
      <p:cViewPr>
        <p:scale>
          <a:sx n="90" d="100"/>
          <a:sy n="90" d="100"/>
        </p:scale>
        <p:origin x="-1334" y="-2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2775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9502775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8192B5F3-52C4-4757-96CE-123459B5118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1252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95725" y="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3A8C79E-F89A-41DA-B6DC-189CD89213D8}" type="datetimeFigureOut">
              <a:rPr lang="ja-JP" altLang="en-US"/>
              <a:pPr>
                <a:defRPr/>
              </a:pPr>
              <a:t>2018/9/5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7388" y="4751388"/>
            <a:ext cx="5502275" cy="45005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79738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95725" y="9501188"/>
            <a:ext cx="2979738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9588320-FCC0-4E29-8946-F5A67C827B1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6667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統合失調症における神経細胞の構造変化につきまして、東海大学、東京都医学総合研究所、名古屋大学、スプリングエイト、東京大学、米国アルゴンヌ国立研究所の共同研究で、私、</a:t>
            </a:r>
            <a:r>
              <a:rPr lang="ja-JP" altLang="en-US" dirty="0" err="1" smtClean="0"/>
              <a:t>か</a:t>
            </a:r>
            <a:r>
              <a:rPr lang="ja-JP" altLang="en-US" dirty="0" smtClean="0"/>
              <a:t>たなが発表いたします。本研究は各種審査を経て、認められた条件に従って実施しております。バックの絵は、統合失調症の方</a:t>
            </a:r>
            <a:r>
              <a:rPr lang="ja-JP" altLang="en-US" dirty="0" smtClean="0"/>
              <a:t>の神経ネットワークの</a:t>
            </a:r>
            <a:r>
              <a:rPr lang="ja-JP" altLang="en-US" dirty="0" smtClean="0"/>
              <a:t>構造です。統合失調症での特徴がよく表れた構造となっており、一目で疾患例とわかります。以下それをご説明いたします。</a:t>
            </a:r>
          </a:p>
        </p:txBody>
      </p:sp>
      <p:sp>
        <p:nvSpPr>
          <p:cNvPr id="15364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B9C1789-B31D-4998-A5C2-B9AB30F6021E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また、本研究では、棘（きょく）突起・スパインの構造も検討しております。上の２つの図は、スパインの長さと、ネックの太さのプロットです。疾患例でも対照例でも、構造上２つのグループに分かれることがわかります。たてに細長い分布は、長さと太さが比例しており、いわゆるスタッビー・スパインと思われます。それ以外の部分は他のタイプということになりますが、プロットではこれ以上はグループ分けできません。スパインの構造は、下の図など、ほかにもいろいろ検討しましたが、統合失調症と対照例で明確な違いが見つかりませんでした。</a:t>
            </a:r>
            <a:r>
              <a:rPr kumimoji="1" lang="ja-JP" altLang="en-US" dirty="0" smtClean="0"/>
              <a:t>構造では</a:t>
            </a:r>
            <a:r>
              <a:rPr kumimoji="1" lang="ja-JP" altLang="en-US" dirty="0" smtClean="0"/>
              <a:t>神経突起</a:t>
            </a:r>
            <a:r>
              <a:rPr kumimoji="1" lang="ja-JP" altLang="en-US" dirty="0" smtClean="0"/>
              <a:t>の違いは顕著ですが、</a:t>
            </a:r>
            <a:r>
              <a:rPr kumimoji="1" lang="ja-JP" altLang="en-US" dirty="0" smtClean="0"/>
              <a:t>スパインは今後さらに検討したいと考えております。以上です。どうもありがとうございました。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588320-FCC0-4E29-8946-F5A67C827B17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21272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統合失調症は、幻覚、妄想、感情鈍麻、認知機能の障害などを伴う精神疾患であり、原因は不明とされております。有病率はおおむね１％であり、発症は</a:t>
            </a:r>
            <a:r>
              <a:rPr lang="en-US" altLang="ja-JP" dirty="0" smtClean="0"/>
              <a:t>20</a:t>
            </a:r>
            <a:r>
              <a:rPr lang="ja-JP" altLang="en-US" dirty="0" smtClean="0"/>
              <a:t>代が多く、ちょうど私のような人間に好発する精神疾患です。</a:t>
            </a:r>
            <a:endParaRPr lang="en-US" altLang="ja-JP" dirty="0" smtClean="0"/>
          </a:p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本研究では、統合失調症４例と、</a:t>
            </a:r>
            <a:r>
              <a:rPr lang="ja-JP" altLang="en-US" sz="1200" dirty="0" smtClean="0">
                <a:latin typeface="Calibri" pitchFamily="34" charset="0"/>
              </a:rPr>
              <a:t>対照</a:t>
            </a:r>
            <a:r>
              <a:rPr lang="ja-JP" altLang="en-US" dirty="0" smtClean="0"/>
              <a:t>４例を対象として解析を行いました。統合失調症４例のうち、以下</a:t>
            </a:r>
            <a:r>
              <a:rPr lang="en-US" altLang="ja-JP" dirty="0" smtClean="0"/>
              <a:t>S4</a:t>
            </a:r>
            <a:r>
              <a:rPr lang="ja-JP" altLang="en-US" dirty="0" smtClean="0"/>
              <a:t>と呼ぶ症例では、酸化ストレスにかかわるグリオキサラーゼ・ワン、</a:t>
            </a:r>
            <a:r>
              <a:rPr lang="en-US" altLang="ja-JP" dirty="0" smtClean="0"/>
              <a:t>GLO1</a:t>
            </a:r>
            <a:r>
              <a:rPr lang="ja-JP" altLang="en-US" dirty="0" smtClean="0"/>
              <a:t>遺伝子にフレームシフト変異が報告されております。</a:t>
            </a:r>
            <a:r>
              <a:rPr lang="ja-JP" altLang="en-US" sz="1200" dirty="0" smtClean="0">
                <a:latin typeface="Calibri" pitchFamily="34" charset="0"/>
              </a:rPr>
              <a:t>対照４</a:t>
            </a:r>
            <a:r>
              <a:rPr lang="ja-JP" altLang="en-US" dirty="0" smtClean="0"/>
              <a:t>例は、脳に病理所見のない剖検例から、年齢、性別が合うように選びました。</a:t>
            </a:r>
            <a:endParaRPr lang="en-US" altLang="ja-JP" dirty="0" smtClean="0"/>
          </a:p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測定では、各症例の左大脳・前部帯状回（ぜんぶたいじょうかい）</a:t>
            </a:r>
            <a:r>
              <a:rPr lang="en-US" altLang="ja-JP" dirty="0" smtClean="0"/>
              <a:t>BA24</a:t>
            </a:r>
            <a:r>
              <a:rPr lang="ja-JP" altLang="en-US" dirty="0" smtClean="0"/>
              <a:t>野（や）から組織を採取し、ホルマリン固定とゴルジ染色を行いました、そののち、</a:t>
            </a:r>
            <a:r>
              <a:rPr lang="en-US" altLang="ja-JP" dirty="0" smtClean="0"/>
              <a:t>0.5</a:t>
            </a:r>
            <a:r>
              <a:rPr lang="ja-JP" altLang="en-US" dirty="0" smtClean="0"/>
              <a:t>かける</a:t>
            </a:r>
            <a:r>
              <a:rPr lang="en-US" altLang="ja-JP" dirty="0" smtClean="0"/>
              <a:t>0.5</a:t>
            </a:r>
            <a:r>
              <a:rPr lang="ja-JP" altLang="en-US" dirty="0" smtClean="0"/>
              <a:t>かける</a:t>
            </a:r>
            <a:r>
              <a:rPr lang="en-US" altLang="ja-JP" dirty="0" smtClean="0"/>
              <a:t>5</a:t>
            </a:r>
            <a:r>
              <a:rPr lang="ja-JP" altLang="en-US" dirty="0" smtClean="0"/>
              <a:t>ミリメータの組織片を切り出し、ガラスキャピラリ中に樹脂</a:t>
            </a:r>
            <a:r>
              <a:rPr lang="ja-JP" altLang="en-US" dirty="0" err="1" smtClean="0"/>
              <a:t>ほ</a:t>
            </a:r>
            <a:r>
              <a:rPr lang="ja-JP" altLang="en-US" dirty="0" smtClean="0"/>
              <a:t>うまいして、測定検体といたしました。写真では実際の検体を示しております。ガラス管の中の黒く見える部分が脳組織です。左側が日本で測定する場合、右側がアメリカで測定する場合の検体の状態です。</a:t>
            </a:r>
          </a:p>
        </p:txBody>
      </p:sp>
      <p:sp>
        <p:nvSpPr>
          <p:cNvPr id="18436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1228E68-E68A-4418-92CA-309FD91AD2A9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2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これを放射光施設に持ち込み、</a:t>
            </a:r>
            <a:r>
              <a:rPr lang="en-US" altLang="ja-JP" dirty="0" smtClean="0"/>
              <a:t>X</a:t>
            </a:r>
            <a:r>
              <a:rPr lang="ja-JP" altLang="en-US" dirty="0" smtClean="0"/>
              <a:t>線ナノトモグラフィ法により解析しました。測定は、日本のスプリングエイトと、米国アルゴンヌ国立研究所のアドバンスト・フォトン・ソースで行いました。それら放射光施設を簡単にご紹介します。上の写真はスプリングエイトで、真ん中の山の手前にある横長の建物が、いわゆる放射光施設でして、山を１周する巨大な建物です。内部は右の写真のようになっておりまして、ハッチと呼ばれるコンテナのような部屋の中で測定を行います。ハッチの内部は左下のようになっており、ハッチ内で検体をセットしたのちに、外から制御して</a:t>
            </a:r>
            <a:r>
              <a:rPr lang="en-US" altLang="ja-JP" dirty="0" smtClean="0"/>
              <a:t>X</a:t>
            </a:r>
            <a:r>
              <a:rPr lang="ja-JP" altLang="en-US" dirty="0" smtClean="0"/>
              <a:t>線像を撮影します。原理としては</a:t>
            </a:r>
            <a:r>
              <a:rPr lang="en-US" altLang="ja-JP" dirty="0" smtClean="0"/>
              <a:t>CT</a:t>
            </a:r>
            <a:r>
              <a:rPr lang="ja-JP" altLang="en-US" dirty="0" smtClean="0"/>
              <a:t>スキャンと同じで、</a:t>
            </a:r>
            <a:r>
              <a:rPr lang="en-US" altLang="ja-JP" dirty="0" smtClean="0"/>
              <a:t>X</a:t>
            </a:r>
            <a:r>
              <a:rPr lang="ja-JP" altLang="en-US" dirty="0" smtClean="0"/>
              <a:t>線像から三次元像が得られます。</a:t>
            </a:r>
            <a:r>
              <a:rPr lang="en-US" altLang="ja-JP" dirty="0" smtClean="0"/>
              <a:t>X</a:t>
            </a:r>
            <a:r>
              <a:rPr lang="ja-JP" altLang="en-US" dirty="0" smtClean="0"/>
              <a:t>線を用いるため、不透明な検体も解析できて、分解能は</a:t>
            </a:r>
            <a:r>
              <a:rPr lang="en-US" altLang="ja-JP" dirty="0" smtClean="0"/>
              <a:t>100</a:t>
            </a:r>
            <a:r>
              <a:rPr lang="ja-JP" altLang="en-US" dirty="0" smtClean="0"/>
              <a:t>ナノメータまで到達可能です。</a:t>
            </a:r>
          </a:p>
        </p:txBody>
      </p:sp>
      <p:sp>
        <p:nvSpPr>
          <p:cNvPr id="17412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C07A3BD-E515-46C7-A6BB-32BB5EC53A08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そのようにして得た三次元像</a:t>
            </a:r>
            <a:r>
              <a:rPr lang="ja-JP" altLang="en-US" dirty="0" smtClean="0"/>
              <a:t>の一例</a:t>
            </a:r>
            <a:r>
              <a:rPr lang="ja-JP" altLang="en-US" dirty="0" smtClean="0"/>
              <a:t>を左に示します</a:t>
            </a:r>
            <a:r>
              <a:rPr lang="ja-JP" altLang="en-US" dirty="0" smtClean="0"/>
              <a:t>。このような神経</a:t>
            </a:r>
            <a:r>
              <a:rPr lang="ja-JP" altLang="en-US" dirty="0" smtClean="0"/>
              <a:t>細胞の構造は複雑で、画像のままでは、疾患例とコントロールを比較することが困難です。例えば、神経突起の長さや曲がり方を定量的に比較するためには、何らかの方法で構造を数値で表す必要があります。そこで、右の図のように、三次元像をトレースして、デカルト座標系で記述した構造モデルを構築しました。これにより、神経細胞の構造を数値で評価し、疾患例と</a:t>
            </a:r>
            <a:r>
              <a:rPr lang="ja-JP" altLang="en-US" sz="1200" dirty="0" smtClean="0">
                <a:latin typeface="Calibri" pitchFamily="34" charset="0"/>
              </a:rPr>
              <a:t>コントロール</a:t>
            </a:r>
            <a:r>
              <a:rPr lang="ja-JP" altLang="en-US" dirty="0" smtClean="0"/>
              <a:t>を比較することが可能になります。</a:t>
            </a:r>
          </a:p>
        </p:txBody>
      </p:sp>
      <p:sp>
        <p:nvSpPr>
          <p:cNvPr id="20484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FC8A4D-E926-4A57-A0EC-EFF759A827A2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4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dirty="0" smtClean="0"/>
              <a:t>構造モデルの構築は、このような手順で進めました。まず、左の三次元像全体を観察し、大きな構造を同定しました。そののち、画像データを専用のアルゴリズムで処理し、神経突起を自動的にトレースしました。得られた構造モデルを、結晶解析と同じようにコンピュータ上で修正・編集し、最小二乗法で精密化しました。以上の手順は、解析者のバイアスを避けるために、盲検法で行いました。</a:t>
            </a:r>
            <a:endParaRPr lang="en-US" altLang="ja-JP" dirty="0" smtClean="0"/>
          </a:p>
        </p:txBody>
      </p:sp>
      <p:sp>
        <p:nvSpPr>
          <p:cNvPr id="20484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FC8A4D-E926-4A57-A0EC-EFF759A827A2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5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以上の手順で、疾患例</a:t>
            </a:r>
            <a:r>
              <a:rPr kumimoji="1" lang="en-US" altLang="ja-JP" dirty="0" smtClean="0"/>
              <a:t>29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対照例</a:t>
            </a:r>
            <a:r>
              <a:rPr kumimoji="1" lang="en-US" altLang="ja-JP" dirty="0" smtClean="0"/>
              <a:t>26</a:t>
            </a:r>
            <a:r>
              <a:rPr kumimoji="1" lang="ja-JP" altLang="en-US" dirty="0" smtClean="0"/>
              <a:t>の計</a:t>
            </a:r>
            <a:r>
              <a:rPr kumimoji="1" lang="en-US" altLang="ja-JP" dirty="0" smtClean="0"/>
              <a:t>55</a:t>
            </a:r>
            <a:r>
              <a:rPr kumimoji="1" lang="ja-JP" altLang="en-US" dirty="0" smtClean="0"/>
              <a:t>の三次元像から、構造モデルを構築しました。これらはその一部です。それぞれの構造は三次元座標で記述されており、定量的に評価することが可能です。例えば、神経突起は三次元的な曲線と考えることができますので、曲率とねじれ、トーションが計算できます。そのような構造パラメータを、これら１本１本の神経突起について求めます。その結果、神経突起の曲がり方が、統合失調症例と対照例で異なることがわかりました。結果を次に示し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588320-FCC0-4E29-8946-F5A67C827B17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77375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神経細胞の構造を検討した結果、統合失調症では神経突起の曲率が大きいことがわかりました。曲率は、半径の逆数に相当し、値が大きいほど、急カーブであることを表します。左上の図のように、統合失調症では曲率の分布が上に伸びており、その中央値が有意に高くなっております。右の図では、症例間で曲率の分布を比較しております。統合失調症と対照例でプロファイルが大きく異なり、また、個人間にも差があります。右下に示しますように、同一個人の別検体を比較しますと、各個人がそれぞれ固有の分布をもっていることがわかります。これは脳組織の構造に個性があるということであり、精神的な個性を示唆していると思われます。一方で、左下の図の棘突起（きょくとっき</a:t>
            </a:r>
            <a:r>
              <a:rPr kumimoji="1" lang="ja-JP" altLang="en-US" dirty="0" smtClean="0"/>
              <a:t>）、スパイン</a:t>
            </a:r>
            <a:r>
              <a:rPr kumimoji="1" lang="ja-JP" altLang="en-US" dirty="0" smtClean="0"/>
              <a:t>の構造には明確な差がみられませんでした。</a:t>
            </a:r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588320-FCC0-4E29-8946-F5A67C827B17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545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ような神経突起の大きな曲率は、構造全体では神経突起の蛇行となります。上の図は、左が統合失調症の構造で、神経突起が縮れて蛇行していることがわかります。これに対して、右の対照例の構造では、神経突起が全体になめらかです。この統合失調症の</a:t>
            </a:r>
            <a:r>
              <a:rPr kumimoji="1" lang="en-US" altLang="ja-JP" dirty="0" smtClean="0"/>
              <a:t>S4</a:t>
            </a:r>
            <a:r>
              <a:rPr kumimoji="1" lang="ja-JP" altLang="en-US" dirty="0" smtClean="0"/>
              <a:t>のかたは、</a:t>
            </a:r>
            <a:r>
              <a:rPr kumimoji="1" lang="en-US" altLang="ja-JP" dirty="0" smtClean="0"/>
              <a:t>GLO1</a:t>
            </a:r>
            <a:r>
              <a:rPr kumimoji="1" lang="ja-JP" altLang="en-US" dirty="0" smtClean="0"/>
              <a:t>遺伝子にフレームシフト変異があり、臨床的に</a:t>
            </a:r>
            <a:r>
              <a:rPr kumimoji="1" lang="ja-JP" altLang="en-US" dirty="0" smtClean="0"/>
              <a:t>は＊</a:t>
            </a:r>
            <a:r>
              <a:rPr kumimoji="1" lang="ja-JP" altLang="en-US" dirty="0" smtClean="0">
                <a:solidFill>
                  <a:srgbClr val="FF0000"/>
                </a:solidFill>
              </a:rPr>
              <a:t>治療</a:t>
            </a:r>
            <a:r>
              <a:rPr kumimoji="1" lang="ja-JP" altLang="en-US" dirty="0" smtClean="0">
                <a:solidFill>
                  <a:srgbClr val="FF0000"/>
                </a:solidFill>
              </a:rPr>
              <a:t>抵抗性</a:t>
            </a:r>
            <a:r>
              <a:rPr kumimoji="1" lang="ja-JP" altLang="en-US" dirty="0" smtClean="0"/>
              <a:t>で、曲率も特に大きな値を示しております。</a:t>
            </a:r>
            <a:r>
              <a:rPr kumimoji="1" lang="en-US" altLang="ja-JP" dirty="0" smtClean="0"/>
              <a:t>GLO1</a:t>
            </a:r>
            <a:r>
              <a:rPr kumimoji="1" lang="ja-JP" altLang="en-US" dirty="0" smtClean="0"/>
              <a:t>変異による酸化ストレスが、神経突起の構造に影響を与え、精神症状につながったと考えられます。下の図では、神経突起の曲率と太さの関係を見ております。このように曲率と太さは反比例しており、統合失調症では、やせ細った神経突起が多いことがわかります。すなわち、神経突起の蛇行は、突起のやせ細りと関連しており、これが統合失調症の特徴といえ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588320-FCC0-4E29-8946-F5A67C827B17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615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以上の解析は、前部帯状回の組織を対象としております。前部帯状回は、認知機能・情動機能を担う部位とされており、統合失調症、</a:t>
            </a:r>
            <a:r>
              <a:rPr kumimoji="1" lang="en-US" altLang="ja-JP" dirty="0" smtClean="0"/>
              <a:t>ADHD</a:t>
            </a:r>
            <a:r>
              <a:rPr kumimoji="1" lang="ja-JP" altLang="en-US" dirty="0" err="1" smtClean="0"/>
              <a:t>、</a:t>
            </a:r>
            <a:r>
              <a:rPr kumimoji="1" lang="ja-JP" altLang="en-US" dirty="0" smtClean="0"/>
              <a:t>あるいは、強迫症との関連が報告されております。従いまして、今回明らかにしました神経突起の蛇行は、統合失調症の精神症状と関連している可能性があります。今後の課題としましては、本研究では、疾患４例、対照４例を対象に解析を行いましたが、計８例の間でも神経細胞の構造に多様性が観察されました。したがって、より多くの症例での解析が求められます。解析した組織もごく一部ですので、部位としても対象を広げる必要があります。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9588320-FCC0-4E29-8946-F5A67C827B17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62528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71D23-6B70-4339-BF8F-2844994ACB5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2574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951DF-D145-4D87-8A2D-16FBB5FEC3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83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27399-957A-48D3-BF3B-CA4ABAD4662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6891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49CDB-F7F4-4142-8E95-E78C0838BB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1163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F1F4B-FCF5-41F2-A7B1-ED1A9D74D30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1039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5FDE1-3EAA-4FB3-86FE-3267C208FB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606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C1FF3-C8E2-4FF5-9E56-C0F08E4A46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210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D0B9F-80C7-4DEF-A4F3-67FE9B8BEEC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695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362AC-498B-47BC-AEBD-22BD1BFD0EB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7676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4763E-B557-43E5-BD15-4CDB8EEAAC8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9821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FF65E-54C5-4135-BD00-8C4ADEFAB30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283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C1933-E04A-4C66-95DA-FAF27D8A8F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29760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E7CD6-CBB1-47B2-861F-456403DBA7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144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DF4A-1410-4016-B070-3FB4244EE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3272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82DE0-99DD-4EBC-8DB2-C50761846B2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65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F7F80-048F-40B8-913B-D471F00971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447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43C8F-3E0D-428D-8A79-81F8090CD3E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668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AEEAD-8ABD-403F-B192-1A8F33CEF1E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827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320C1-174E-4CC1-B52F-53B34DDDC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311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134AB-6298-4267-849A-2DB313F1011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36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3462E-85E6-4085-AA97-79F82F69C86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2183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90EA7-CAC9-44E2-8712-E94081EAC6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9598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307E5A39-85AA-40D7-BC92-59C1B670133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D88EDF3E-D4BC-4570-AFA4-8A76161BC8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26" Type="http://schemas.microsoft.com/office/2007/relationships/hdphoto" Target="../media/hdphoto10.wdp"/><Relationship Id="rId39" Type="http://schemas.microsoft.com/office/2007/relationships/hdphoto" Target="../media/hdphoto15.wdp"/><Relationship Id="rId3" Type="http://schemas.openxmlformats.org/officeDocument/2006/relationships/image" Target="../media/image14.png"/><Relationship Id="rId21" Type="http://schemas.openxmlformats.org/officeDocument/2006/relationships/image" Target="../media/image27.png"/><Relationship Id="rId34" Type="http://schemas.openxmlformats.org/officeDocument/2006/relationships/image" Target="../media/image35.png"/><Relationship Id="rId42" Type="http://schemas.openxmlformats.org/officeDocument/2006/relationships/image" Target="../media/image40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microsoft.com/office/2007/relationships/hdphoto" Target="../media/hdphoto6.wdp"/><Relationship Id="rId25" Type="http://schemas.openxmlformats.org/officeDocument/2006/relationships/image" Target="../media/image29.png"/><Relationship Id="rId33" Type="http://schemas.microsoft.com/office/2007/relationships/hdphoto" Target="../media/hdphoto12.wdp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4.png"/><Relationship Id="rId20" Type="http://schemas.microsoft.com/office/2007/relationships/hdphoto" Target="../media/hdphoto7.wdp"/><Relationship Id="rId29" Type="http://schemas.openxmlformats.org/officeDocument/2006/relationships/image" Target="../media/image32.png"/><Relationship Id="rId41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0.png"/><Relationship Id="rId24" Type="http://schemas.microsoft.com/office/2007/relationships/hdphoto" Target="../media/hdphoto9.wdp"/><Relationship Id="rId32" Type="http://schemas.openxmlformats.org/officeDocument/2006/relationships/image" Target="../media/image34.png"/><Relationship Id="rId37" Type="http://schemas.microsoft.com/office/2007/relationships/hdphoto" Target="../media/hdphoto14.wdp"/><Relationship Id="rId40" Type="http://schemas.openxmlformats.org/officeDocument/2006/relationships/image" Target="../media/image38.png"/><Relationship Id="rId5" Type="http://schemas.openxmlformats.org/officeDocument/2006/relationships/image" Target="../media/image16.png"/><Relationship Id="rId15" Type="http://schemas.microsoft.com/office/2007/relationships/hdphoto" Target="../media/hdphoto5.wdp"/><Relationship Id="rId23" Type="http://schemas.openxmlformats.org/officeDocument/2006/relationships/image" Target="../media/image28.png"/><Relationship Id="rId28" Type="http://schemas.openxmlformats.org/officeDocument/2006/relationships/image" Target="../media/image31.png"/><Relationship Id="rId36" Type="http://schemas.openxmlformats.org/officeDocument/2006/relationships/image" Target="../media/image36.png"/><Relationship Id="rId10" Type="http://schemas.microsoft.com/office/2007/relationships/hdphoto" Target="../media/hdphoto4.wdp"/><Relationship Id="rId19" Type="http://schemas.openxmlformats.org/officeDocument/2006/relationships/image" Target="../media/image26.png"/><Relationship Id="rId31" Type="http://schemas.microsoft.com/office/2007/relationships/hdphoto" Target="../media/hdphoto11.wdp"/><Relationship Id="rId44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microsoft.com/office/2007/relationships/hdphoto" Target="../media/hdphoto8.wdp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microsoft.com/office/2007/relationships/hdphoto" Target="../media/hdphoto13.wdp"/><Relationship Id="rId43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6.wdp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0"/>
            <a:ext cx="6485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899592" y="1124744"/>
            <a:ext cx="799306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baseline="30000" dirty="0" smtClean="0">
                <a:latin typeface="Calibri" pitchFamily="34" charset="0"/>
              </a:rPr>
              <a:t>○</a:t>
            </a:r>
            <a:r>
              <a:rPr lang="zh-TW" altLang="en-US" sz="2000" dirty="0">
                <a:latin typeface="Calibri" pitchFamily="34" charset="0"/>
              </a:rPr>
              <a:t>刀 </a:t>
            </a:r>
            <a:r>
              <a:rPr lang="ja-JP" altLang="en-US" sz="2000" dirty="0">
                <a:latin typeface="Calibri" pitchFamily="34" charset="0"/>
              </a:rPr>
              <a:t>さくら</a:t>
            </a:r>
            <a:r>
              <a:rPr lang="en-US" altLang="ja-JP" sz="2000" baseline="30000" dirty="0">
                <a:latin typeface="Calibri" pitchFamily="34" charset="0"/>
              </a:rPr>
              <a:t>1</a:t>
            </a:r>
            <a:r>
              <a:rPr lang="ja-JP" altLang="en-US" sz="2000" dirty="0" err="1">
                <a:latin typeface="Calibri" pitchFamily="34" charset="0"/>
              </a:rPr>
              <a:t>，</a:t>
            </a:r>
            <a:r>
              <a:rPr lang="zh-TW" altLang="en-US" sz="2000" dirty="0">
                <a:latin typeface="Calibri" pitchFamily="34" charset="0"/>
              </a:rPr>
              <a:t>佐藤 夏菜</a:t>
            </a:r>
            <a:r>
              <a:rPr lang="en-US" altLang="zh-TW" sz="2000" baseline="30000" dirty="0">
                <a:latin typeface="Calibri" pitchFamily="34" charset="0"/>
              </a:rPr>
              <a:t>1</a:t>
            </a:r>
            <a:r>
              <a:rPr lang="zh-TW" altLang="en-US" sz="2000" dirty="0">
                <a:latin typeface="Calibri" pitchFamily="34" charset="0"/>
              </a:rPr>
              <a:t>，竹腰 進</a:t>
            </a:r>
            <a:r>
              <a:rPr lang="en-US" altLang="zh-TW" sz="2000" baseline="30000" dirty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，井野元 智恵</a:t>
            </a:r>
            <a:r>
              <a:rPr lang="en-US" altLang="zh-TW" sz="2000" baseline="30000" dirty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，中村 直哉</a:t>
            </a:r>
            <a:r>
              <a:rPr lang="en-US" altLang="zh-TW" sz="2000" baseline="30000" dirty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，新井 誠</a:t>
            </a:r>
            <a:r>
              <a:rPr lang="en-US" altLang="zh-TW" sz="2000" baseline="30000" dirty="0">
                <a:latin typeface="Calibri" pitchFamily="34" charset="0"/>
              </a:rPr>
              <a:t>3</a:t>
            </a:r>
            <a:r>
              <a:rPr lang="zh-TW" altLang="en-US" sz="2000" dirty="0">
                <a:latin typeface="Calibri" pitchFamily="34" charset="0"/>
              </a:rPr>
              <a:t>，大島 健一</a:t>
            </a:r>
            <a:r>
              <a:rPr lang="en-US" altLang="zh-TW" sz="2000" baseline="30000" dirty="0">
                <a:latin typeface="Calibri" pitchFamily="34" charset="0"/>
              </a:rPr>
              <a:t>3</a:t>
            </a:r>
            <a:r>
              <a:rPr lang="zh-TW" altLang="en-US" sz="2000" dirty="0">
                <a:latin typeface="Calibri" pitchFamily="34" charset="0"/>
              </a:rPr>
              <a:t>，糸川 昌成</a:t>
            </a:r>
            <a:r>
              <a:rPr lang="en-US" altLang="zh-TW" sz="2000" baseline="30000" dirty="0">
                <a:latin typeface="Calibri" pitchFamily="34" charset="0"/>
              </a:rPr>
              <a:t>3</a:t>
            </a:r>
            <a:r>
              <a:rPr lang="zh-TW" altLang="en-US" sz="2000" dirty="0">
                <a:latin typeface="Calibri" pitchFamily="34" charset="0"/>
              </a:rPr>
              <a:t>，鳥居 洋太</a:t>
            </a:r>
            <a:r>
              <a:rPr lang="en-US" altLang="zh-TW" sz="2000" baseline="30000" dirty="0">
                <a:latin typeface="Calibri" pitchFamily="34" charset="0"/>
              </a:rPr>
              <a:t>4</a:t>
            </a:r>
            <a:r>
              <a:rPr lang="zh-TW" altLang="en-US" sz="2000" dirty="0">
                <a:latin typeface="Calibri" pitchFamily="34" charset="0"/>
              </a:rPr>
              <a:t>，久島 周</a:t>
            </a:r>
            <a:r>
              <a:rPr lang="en-US" altLang="zh-TW" sz="2000" baseline="30000" dirty="0">
                <a:latin typeface="Calibri" pitchFamily="34" charset="0"/>
              </a:rPr>
              <a:t>4</a:t>
            </a:r>
            <a:r>
              <a:rPr lang="zh-TW" altLang="en-US" sz="2000" dirty="0">
                <a:latin typeface="Calibri" pitchFamily="34" charset="0"/>
              </a:rPr>
              <a:t>，入谷 修司</a:t>
            </a:r>
            <a:r>
              <a:rPr lang="en-US" altLang="zh-TW" sz="2000" baseline="30000" dirty="0">
                <a:latin typeface="Calibri" pitchFamily="34" charset="0"/>
              </a:rPr>
              <a:t>4</a:t>
            </a:r>
            <a:r>
              <a:rPr lang="zh-TW" altLang="en-US" sz="2000" dirty="0">
                <a:latin typeface="Calibri" pitchFamily="34" charset="0"/>
              </a:rPr>
              <a:t>，尾崎 紀夫</a:t>
            </a:r>
            <a:r>
              <a:rPr lang="en-US" altLang="zh-TW" sz="2000" baseline="30000" dirty="0">
                <a:latin typeface="Calibri" pitchFamily="34" charset="0"/>
              </a:rPr>
              <a:t>4</a:t>
            </a:r>
            <a:r>
              <a:rPr lang="zh-TW" altLang="en-US" sz="2000" dirty="0">
                <a:latin typeface="Calibri" pitchFamily="34" charset="0"/>
              </a:rPr>
              <a:t>，竹内 晃久</a:t>
            </a:r>
            <a:r>
              <a:rPr lang="en-US" altLang="zh-TW" sz="2000" baseline="30000" dirty="0">
                <a:latin typeface="Calibri" pitchFamily="34" charset="0"/>
              </a:rPr>
              <a:t>5</a:t>
            </a:r>
            <a:r>
              <a:rPr lang="zh-TW" altLang="en-US" sz="2000" dirty="0">
                <a:latin typeface="Calibri" pitchFamily="34" charset="0"/>
              </a:rPr>
              <a:t>，上杉 健太朗</a:t>
            </a:r>
            <a:r>
              <a:rPr lang="en-US" altLang="zh-TW" sz="2000" baseline="30000" dirty="0">
                <a:latin typeface="Calibri" pitchFamily="34" charset="0"/>
              </a:rPr>
              <a:t>5</a:t>
            </a:r>
            <a:r>
              <a:rPr lang="zh-TW" altLang="en-US" sz="2000" dirty="0">
                <a:latin typeface="Calibri" pitchFamily="34" charset="0"/>
              </a:rPr>
              <a:t>，寺田 靖子</a:t>
            </a:r>
            <a:r>
              <a:rPr lang="en-US" altLang="zh-TW" sz="2000" baseline="30000" dirty="0">
                <a:latin typeface="Calibri" pitchFamily="34" charset="0"/>
              </a:rPr>
              <a:t>5</a:t>
            </a:r>
            <a:r>
              <a:rPr lang="zh-TW" altLang="en-US" sz="2000" dirty="0">
                <a:latin typeface="Calibri" pitchFamily="34" charset="0"/>
              </a:rPr>
              <a:t>，鈴木 芳生</a:t>
            </a:r>
            <a:r>
              <a:rPr lang="en-US" altLang="zh-TW" sz="2000" baseline="30000" dirty="0">
                <a:latin typeface="Calibri" pitchFamily="34" charset="0"/>
              </a:rPr>
              <a:t>6</a:t>
            </a:r>
            <a:r>
              <a:rPr lang="zh-TW" altLang="en-US" sz="2000" dirty="0">
                <a:latin typeface="Calibri" pitchFamily="34" charset="0"/>
              </a:rPr>
              <a:t>，</a:t>
            </a:r>
            <a:r>
              <a:rPr lang="en-US" altLang="zh-TW" sz="2000" dirty="0">
                <a:latin typeface="Calibri" pitchFamily="34" charset="0"/>
              </a:rPr>
              <a:t>Vincent De Andrade</a:t>
            </a:r>
            <a:r>
              <a:rPr lang="en-US" altLang="zh-TW" sz="2000" baseline="30000" dirty="0">
                <a:latin typeface="Calibri" pitchFamily="34" charset="0"/>
              </a:rPr>
              <a:t>7</a:t>
            </a:r>
            <a:r>
              <a:rPr lang="en-US" altLang="zh-TW" sz="2000" dirty="0">
                <a:latin typeface="Calibri" pitchFamily="34" charset="0"/>
              </a:rPr>
              <a:t>, Francesco De Carlo</a:t>
            </a:r>
            <a:r>
              <a:rPr lang="en-US" altLang="zh-TW" sz="2000" baseline="30000" dirty="0">
                <a:latin typeface="Calibri" pitchFamily="34" charset="0"/>
              </a:rPr>
              <a:t>7</a:t>
            </a:r>
            <a:r>
              <a:rPr lang="en-US" altLang="zh-TW" sz="2000" dirty="0">
                <a:latin typeface="Calibri" pitchFamily="34" charset="0"/>
              </a:rPr>
              <a:t>, </a:t>
            </a:r>
            <a:r>
              <a:rPr lang="zh-TW" altLang="en-US" sz="2000" dirty="0">
                <a:latin typeface="Calibri" pitchFamily="34" charset="0"/>
              </a:rPr>
              <a:t>雑賀 里乃</a:t>
            </a:r>
            <a:r>
              <a:rPr lang="en-US" altLang="zh-TW" sz="2000" baseline="30000" dirty="0">
                <a:latin typeface="Calibri" pitchFamily="34" charset="0"/>
              </a:rPr>
              <a:t>1</a:t>
            </a:r>
            <a:r>
              <a:rPr lang="zh-TW" altLang="en-US" sz="2000" dirty="0">
                <a:latin typeface="Calibri" pitchFamily="34" charset="0"/>
              </a:rPr>
              <a:t>，水谷 隆太</a:t>
            </a:r>
            <a:r>
              <a:rPr lang="en-US" altLang="zh-TW" sz="2000" baseline="30000" dirty="0" smtClean="0">
                <a:latin typeface="Calibri" pitchFamily="34" charset="0"/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　</a:t>
            </a: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>
                <a:latin typeface="Calibri" pitchFamily="34" charset="0"/>
              </a:rPr>
              <a:t>1</a:t>
            </a:r>
            <a:r>
              <a:rPr lang="ja-JP" altLang="en-US" sz="2000" dirty="0">
                <a:latin typeface="Calibri" pitchFamily="34" charset="0"/>
              </a:rPr>
              <a:t>東海大工，</a:t>
            </a:r>
            <a:r>
              <a:rPr lang="en-US" altLang="ja-JP" sz="2000" baseline="30000" dirty="0">
                <a:latin typeface="Calibri" pitchFamily="34" charset="0"/>
              </a:rPr>
              <a:t>2</a:t>
            </a:r>
            <a:r>
              <a:rPr lang="ja-JP" altLang="en-US" sz="2000" dirty="0">
                <a:latin typeface="Calibri" pitchFamily="34" charset="0"/>
              </a:rPr>
              <a:t>東海大医，</a:t>
            </a:r>
            <a:r>
              <a:rPr lang="en-US" altLang="ja-JP" sz="2000" baseline="30000" dirty="0">
                <a:latin typeface="Calibri" pitchFamily="34" charset="0"/>
              </a:rPr>
              <a:t>3</a:t>
            </a:r>
            <a:r>
              <a:rPr lang="ja-JP" altLang="en-US" sz="2000" dirty="0">
                <a:latin typeface="Calibri" pitchFamily="34" charset="0"/>
              </a:rPr>
              <a:t>都医学総合研</a:t>
            </a:r>
            <a:r>
              <a:rPr lang="ja-JP" altLang="en-US" sz="2000" dirty="0" smtClean="0">
                <a:latin typeface="Calibri" pitchFamily="34" charset="0"/>
              </a:rPr>
              <a:t>，</a:t>
            </a:r>
            <a:r>
              <a:rPr lang="en-US" altLang="ja-JP" sz="2000" baseline="30000" dirty="0">
                <a:latin typeface="Calibri" pitchFamily="34" charset="0"/>
              </a:rPr>
              <a:t> </a:t>
            </a:r>
            <a:r>
              <a:rPr lang="en-US" altLang="ja-JP" sz="2000" baseline="30000" dirty="0" smtClean="0">
                <a:latin typeface="Calibri" pitchFamily="34" charset="0"/>
              </a:rPr>
              <a:t>4</a:t>
            </a:r>
            <a:r>
              <a:rPr lang="ja-JP" altLang="en-US" sz="2000" dirty="0" smtClean="0">
                <a:latin typeface="Calibri" pitchFamily="34" charset="0"/>
              </a:rPr>
              <a:t>名大院医</a:t>
            </a:r>
            <a:r>
              <a:rPr lang="ja-JP" altLang="en-US" sz="2000" dirty="0">
                <a:latin typeface="Calibri" pitchFamily="34" charset="0"/>
              </a:rPr>
              <a:t>，</a:t>
            </a:r>
            <a:endParaRPr lang="en-US" altLang="ja-JP" sz="20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　</a:t>
            </a: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 smtClean="0">
                <a:latin typeface="Calibri" pitchFamily="34" charset="0"/>
              </a:rPr>
              <a:t>5</a:t>
            </a:r>
            <a:r>
              <a:rPr lang="ja-JP" altLang="en-US" sz="2000" dirty="0" smtClean="0">
                <a:latin typeface="Calibri" pitchFamily="34" charset="0"/>
              </a:rPr>
              <a:t>高輝度光</a:t>
            </a:r>
            <a:r>
              <a:rPr lang="ja-JP" altLang="en-US" sz="2000" dirty="0">
                <a:latin typeface="Calibri" pitchFamily="34" charset="0"/>
              </a:rPr>
              <a:t>科学研究</a:t>
            </a:r>
            <a:r>
              <a:rPr lang="ja-JP" altLang="en-US" sz="2000" dirty="0" smtClean="0">
                <a:latin typeface="Calibri" pitchFamily="34" charset="0"/>
              </a:rPr>
              <a:t>セ</a:t>
            </a:r>
            <a:r>
              <a:rPr lang="en-US" altLang="ja-JP" sz="2000" dirty="0" smtClean="0">
                <a:latin typeface="Calibri" pitchFamily="34" charset="0"/>
              </a:rPr>
              <a:t>/SPring-8</a:t>
            </a:r>
            <a:r>
              <a:rPr lang="ja-JP" altLang="en-US" sz="2000" dirty="0">
                <a:latin typeface="Calibri" pitchFamily="34" charset="0"/>
              </a:rPr>
              <a:t> ，</a:t>
            </a:r>
            <a:r>
              <a:rPr lang="en-US" altLang="ja-JP" sz="2000" baseline="30000" dirty="0">
                <a:latin typeface="Calibri" pitchFamily="34" charset="0"/>
              </a:rPr>
              <a:t> </a:t>
            </a:r>
            <a:r>
              <a:rPr lang="en-US" altLang="ja-JP" sz="2000" baseline="30000" dirty="0" smtClean="0">
                <a:latin typeface="Calibri" pitchFamily="34" charset="0"/>
              </a:rPr>
              <a:t>6</a:t>
            </a:r>
            <a:r>
              <a:rPr lang="ja-JP" altLang="en-US" sz="2000" dirty="0" smtClean="0">
                <a:latin typeface="Calibri" pitchFamily="34" charset="0"/>
              </a:rPr>
              <a:t>東大院新領域</a:t>
            </a:r>
            <a:endParaRPr lang="en-US" altLang="ja-JP" sz="20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　</a:t>
            </a: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 smtClean="0">
                <a:latin typeface="Calibri" pitchFamily="34" charset="0"/>
              </a:rPr>
              <a:t>7</a:t>
            </a:r>
            <a:r>
              <a:rPr lang="ja-JP" altLang="en-US" sz="2000" dirty="0">
                <a:latin typeface="Calibri" pitchFamily="34" charset="0"/>
              </a:rPr>
              <a:t>米アルゴンヌ国立研</a:t>
            </a:r>
            <a:r>
              <a:rPr lang="en-US" altLang="ja-JP" sz="2000" dirty="0" smtClean="0">
                <a:latin typeface="Calibri" pitchFamily="34" charset="0"/>
              </a:rPr>
              <a:t>Advanced Photon Source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baseline="30000" dirty="0" smtClean="0">
                <a:latin typeface="Calibri" pitchFamily="34" charset="0"/>
              </a:rPr>
              <a:t>○</a:t>
            </a:r>
            <a:r>
              <a:rPr lang="en-US" altLang="ja-JP" sz="1200" dirty="0" smtClean="0">
                <a:latin typeface="Calibri" pitchFamily="34" charset="0"/>
              </a:rPr>
              <a:t>Sakura Katana</a:t>
            </a:r>
            <a:r>
              <a:rPr lang="en-US" altLang="ja-JP" sz="1200" baseline="30000" dirty="0" smtClean="0">
                <a:latin typeface="Calibri" pitchFamily="34" charset="0"/>
              </a:rPr>
              <a:t>1</a:t>
            </a:r>
            <a:r>
              <a:rPr lang="en-US" altLang="ja-JP" sz="1200" dirty="0" smtClean="0">
                <a:latin typeface="Calibri" pitchFamily="34" charset="0"/>
              </a:rPr>
              <a:t>, Nana Sato</a:t>
            </a:r>
            <a:r>
              <a:rPr lang="en-US" altLang="ja-JP" sz="1200" baseline="30000" dirty="0" smtClean="0">
                <a:latin typeface="Calibri" pitchFamily="34" charset="0"/>
              </a:rPr>
              <a:t>1</a:t>
            </a:r>
            <a:r>
              <a:rPr lang="en-US" altLang="ja-JP" sz="1200" dirty="0" smtClean="0">
                <a:latin typeface="Calibri" pitchFamily="34" charset="0"/>
              </a:rPr>
              <a:t>, Susumu Takekoshi</a:t>
            </a:r>
            <a:r>
              <a:rPr lang="en-US" altLang="ja-JP" sz="1200" baseline="30000" dirty="0" smtClean="0">
                <a:latin typeface="Calibri" pitchFamily="34" charset="0"/>
              </a:rPr>
              <a:t>2</a:t>
            </a:r>
            <a:r>
              <a:rPr lang="en-US" altLang="ja-JP" sz="1200" dirty="0" smtClean="0">
                <a:latin typeface="Calibri" pitchFamily="34" charset="0"/>
              </a:rPr>
              <a:t>, Chie Inomoto</a:t>
            </a:r>
            <a:r>
              <a:rPr lang="en-US" altLang="ja-JP" sz="1200" baseline="30000" dirty="0" smtClean="0">
                <a:latin typeface="Calibri" pitchFamily="34" charset="0"/>
              </a:rPr>
              <a:t>2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Naoya</a:t>
            </a:r>
            <a:r>
              <a:rPr lang="en-US" altLang="ja-JP" sz="1200" dirty="0" smtClean="0">
                <a:latin typeface="Calibri" pitchFamily="34" charset="0"/>
              </a:rPr>
              <a:t> Nakamura</a:t>
            </a:r>
            <a:r>
              <a:rPr lang="en-US" altLang="ja-JP" sz="1200" baseline="30000" dirty="0" smtClean="0">
                <a:latin typeface="Calibri" pitchFamily="34" charset="0"/>
              </a:rPr>
              <a:t>2</a:t>
            </a:r>
            <a:r>
              <a:rPr lang="en-US" altLang="ja-JP" sz="1200" dirty="0" smtClean="0">
                <a:latin typeface="Calibri" pitchFamily="34" charset="0"/>
              </a:rPr>
              <a:t>, Makoto Arai</a:t>
            </a:r>
            <a:r>
              <a:rPr lang="en-US" altLang="ja-JP" sz="1200" baseline="30000" dirty="0" smtClean="0">
                <a:latin typeface="Calibri" pitchFamily="34" charset="0"/>
              </a:rPr>
              <a:t>3</a:t>
            </a:r>
            <a:r>
              <a:rPr lang="en-US" altLang="ja-JP" sz="1200" dirty="0" smtClean="0">
                <a:latin typeface="Calibri" pitchFamily="34" charset="0"/>
              </a:rPr>
              <a:t>, Kenichi Oshima</a:t>
            </a:r>
            <a:r>
              <a:rPr lang="en-US" altLang="ja-JP" sz="1200" baseline="30000" dirty="0" smtClean="0">
                <a:latin typeface="Calibri" pitchFamily="34" charset="0"/>
              </a:rPr>
              <a:t>3</a:t>
            </a:r>
            <a:r>
              <a:rPr lang="en-US" altLang="ja-JP" sz="1200" dirty="0" smtClean="0">
                <a:latin typeface="Calibri" pitchFamily="34" charset="0"/>
              </a:rPr>
              <a:t>, Masanari Itokawa</a:t>
            </a:r>
            <a:r>
              <a:rPr lang="en-US" altLang="ja-JP" sz="1200" baseline="30000" dirty="0" smtClean="0">
                <a:latin typeface="Calibri" pitchFamily="34" charset="0"/>
              </a:rPr>
              <a:t>3</a:t>
            </a:r>
            <a:r>
              <a:rPr lang="en-US" altLang="ja-JP" sz="1200" dirty="0" smtClean="0">
                <a:latin typeface="Calibri" pitchFamily="34" charset="0"/>
              </a:rPr>
              <a:t>, Youta Torii</a:t>
            </a:r>
            <a:r>
              <a:rPr lang="en-US" altLang="ja-JP" sz="1200" baseline="30000" dirty="0" smtClean="0">
                <a:latin typeface="Calibri" pitchFamily="34" charset="0"/>
              </a:rPr>
              <a:t>4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Itaru</a:t>
            </a:r>
            <a:r>
              <a:rPr lang="en-US" altLang="ja-JP" sz="1200" dirty="0" smtClean="0">
                <a:latin typeface="Calibri" pitchFamily="34" charset="0"/>
              </a:rPr>
              <a:t> Kushima</a:t>
            </a:r>
            <a:r>
              <a:rPr lang="en-US" altLang="ja-JP" sz="1200" baseline="30000" dirty="0" smtClean="0">
                <a:latin typeface="Calibri" pitchFamily="34" charset="0"/>
              </a:rPr>
              <a:t>4</a:t>
            </a:r>
            <a:r>
              <a:rPr lang="en-US" altLang="ja-JP" sz="1200" dirty="0" smtClean="0">
                <a:latin typeface="Calibri" pitchFamily="34" charset="0"/>
              </a:rPr>
              <a:t>, Shuji Iritani</a:t>
            </a:r>
            <a:r>
              <a:rPr lang="en-US" altLang="ja-JP" sz="1200" baseline="30000" dirty="0" smtClean="0">
                <a:latin typeface="Calibri" pitchFamily="34" charset="0"/>
              </a:rPr>
              <a:t>4</a:t>
            </a:r>
            <a:r>
              <a:rPr lang="en-US" altLang="ja-JP" sz="1200" dirty="0" smtClean="0">
                <a:latin typeface="Calibri" pitchFamily="34" charset="0"/>
              </a:rPr>
              <a:t>, Norio Ozaki</a:t>
            </a:r>
            <a:r>
              <a:rPr lang="en-US" altLang="ja-JP" sz="1200" baseline="30000" dirty="0" smtClean="0">
                <a:latin typeface="Calibri" pitchFamily="34" charset="0"/>
              </a:rPr>
              <a:t>4</a:t>
            </a:r>
            <a:r>
              <a:rPr lang="en-US" altLang="ja-JP" sz="1200" dirty="0" smtClean="0">
                <a:latin typeface="Calibri" pitchFamily="34" charset="0"/>
              </a:rPr>
              <a:t>, Akihisa Takeuchi</a:t>
            </a:r>
            <a:r>
              <a:rPr lang="en-US" altLang="ja-JP" sz="1200" baseline="30000" dirty="0" smtClean="0">
                <a:latin typeface="Calibri" pitchFamily="34" charset="0"/>
              </a:rPr>
              <a:t>5</a:t>
            </a:r>
            <a:r>
              <a:rPr lang="en-US" altLang="ja-JP" sz="1200" dirty="0" smtClean="0">
                <a:latin typeface="Calibri" pitchFamily="34" charset="0"/>
              </a:rPr>
              <a:t>, Kentaro Uesugi</a:t>
            </a:r>
            <a:r>
              <a:rPr lang="en-US" altLang="ja-JP" sz="1200" baseline="30000" dirty="0" smtClean="0">
                <a:latin typeface="Calibri" pitchFamily="34" charset="0"/>
              </a:rPr>
              <a:t>5</a:t>
            </a:r>
            <a:r>
              <a:rPr lang="en-US" altLang="ja-JP" sz="1200" dirty="0" smtClean="0">
                <a:latin typeface="Calibri" pitchFamily="34" charset="0"/>
              </a:rPr>
              <a:t>, Yasuko Terada</a:t>
            </a:r>
            <a:r>
              <a:rPr lang="en-US" altLang="ja-JP" sz="1200" baseline="30000" dirty="0" smtClean="0">
                <a:latin typeface="Calibri" pitchFamily="34" charset="0"/>
              </a:rPr>
              <a:t>5</a:t>
            </a:r>
            <a:r>
              <a:rPr lang="en-US" altLang="ja-JP" sz="1200" dirty="0" smtClean="0">
                <a:latin typeface="Calibri" pitchFamily="34" charset="0"/>
              </a:rPr>
              <a:t>, Yoshio Suzuki</a:t>
            </a:r>
            <a:r>
              <a:rPr lang="en-US" altLang="ja-JP" sz="1200" baseline="30000" dirty="0" smtClean="0">
                <a:latin typeface="Calibri" pitchFamily="34" charset="0"/>
              </a:rPr>
              <a:t>6</a:t>
            </a:r>
            <a:r>
              <a:rPr lang="en-US" altLang="ja-JP" sz="1200" dirty="0" smtClean="0">
                <a:latin typeface="Calibri" pitchFamily="34" charset="0"/>
              </a:rPr>
              <a:t>, Vincent De Andrade</a:t>
            </a:r>
            <a:r>
              <a:rPr lang="en-US" altLang="ja-JP" sz="1200" baseline="30000" dirty="0" smtClean="0">
                <a:latin typeface="Calibri" pitchFamily="34" charset="0"/>
              </a:rPr>
              <a:t>7</a:t>
            </a:r>
            <a:r>
              <a:rPr lang="en-US" altLang="ja-JP" sz="1200" dirty="0" smtClean="0">
                <a:latin typeface="Calibri" pitchFamily="34" charset="0"/>
              </a:rPr>
              <a:t>, Francesco De Carlo</a:t>
            </a:r>
            <a:r>
              <a:rPr lang="en-US" altLang="ja-JP" sz="1200" baseline="30000" dirty="0" smtClean="0">
                <a:latin typeface="Calibri" pitchFamily="34" charset="0"/>
              </a:rPr>
              <a:t>7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Rino</a:t>
            </a:r>
            <a:r>
              <a:rPr lang="en-US" altLang="ja-JP" sz="1200" dirty="0" smtClean="0">
                <a:latin typeface="Calibri" pitchFamily="34" charset="0"/>
              </a:rPr>
              <a:t> Saiga</a:t>
            </a:r>
            <a:r>
              <a:rPr lang="en-US" altLang="ja-JP" sz="1200" baseline="30000" dirty="0" smtClean="0">
                <a:latin typeface="Calibri" pitchFamily="34" charset="0"/>
              </a:rPr>
              <a:t>1</a:t>
            </a:r>
            <a:r>
              <a:rPr lang="en-US" altLang="ja-JP" sz="1200" dirty="0" smtClean="0">
                <a:latin typeface="Calibri" pitchFamily="34" charset="0"/>
              </a:rPr>
              <a:t>, and Ryuta Mizutani</a:t>
            </a:r>
            <a:r>
              <a:rPr lang="en-US" altLang="ja-JP" sz="1200" baseline="30000" dirty="0" smtClean="0">
                <a:latin typeface="Calibri" pitchFamily="34" charset="0"/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baseline="30000" dirty="0" smtClean="0">
                <a:latin typeface="Calibri" pitchFamily="34" charset="0"/>
              </a:rPr>
              <a:t>1</a:t>
            </a:r>
            <a:r>
              <a:rPr lang="en-US" altLang="ja-JP" sz="1200" dirty="0" smtClean="0">
                <a:latin typeface="Calibri" pitchFamily="34" charset="0"/>
              </a:rPr>
              <a:t>Sch </a:t>
            </a:r>
            <a:r>
              <a:rPr lang="en-US" altLang="ja-JP" sz="1200" dirty="0">
                <a:latin typeface="Calibri" pitchFamily="34" charset="0"/>
              </a:rPr>
              <a:t>of Engineering, Tokai </a:t>
            </a:r>
            <a:r>
              <a:rPr lang="en-US" altLang="ja-JP" sz="1200" dirty="0" err="1" smtClean="0">
                <a:latin typeface="Calibri" pitchFamily="34" charset="0"/>
              </a:rPr>
              <a:t>Univ</a:t>
            </a:r>
            <a:r>
              <a:rPr lang="en-US" altLang="ja-JP" sz="1200" dirty="0" smtClean="0">
                <a:latin typeface="Calibri" pitchFamily="34" charset="0"/>
              </a:rPr>
              <a:t>; </a:t>
            </a:r>
            <a:r>
              <a:rPr lang="en-US" altLang="ja-JP" sz="1200" baseline="30000" dirty="0">
                <a:latin typeface="Calibri" pitchFamily="34" charset="0"/>
              </a:rPr>
              <a:t>2</a:t>
            </a:r>
            <a:r>
              <a:rPr lang="en-US" altLang="ja-JP" sz="1200" dirty="0">
                <a:latin typeface="Calibri" pitchFamily="34" charset="0"/>
              </a:rPr>
              <a:t>Tokai </a:t>
            </a:r>
            <a:r>
              <a:rPr lang="en-US" altLang="ja-JP" sz="1200" dirty="0" err="1" smtClean="0">
                <a:latin typeface="Calibri" pitchFamily="34" charset="0"/>
              </a:rPr>
              <a:t>Univ</a:t>
            </a:r>
            <a:r>
              <a:rPr lang="en-US" altLang="ja-JP" sz="1200" dirty="0" smtClean="0">
                <a:latin typeface="Calibri" pitchFamily="34" charset="0"/>
              </a:rPr>
              <a:t> </a:t>
            </a:r>
            <a:r>
              <a:rPr lang="en-US" altLang="ja-JP" sz="1200" dirty="0" err="1" smtClean="0">
                <a:latin typeface="Calibri" pitchFamily="34" charset="0"/>
              </a:rPr>
              <a:t>Sch</a:t>
            </a:r>
            <a:r>
              <a:rPr lang="en-US" altLang="ja-JP" sz="1200" dirty="0" smtClean="0">
                <a:latin typeface="Calibri" pitchFamily="34" charset="0"/>
              </a:rPr>
              <a:t> </a:t>
            </a:r>
            <a:r>
              <a:rPr lang="en-US" altLang="ja-JP" sz="1200" dirty="0">
                <a:latin typeface="Calibri" pitchFamily="34" charset="0"/>
              </a:rPr>
              <a:t>of Medicine; </a:t>
            </a:r>
            <a:r>
              <a:rPr lang="en-US" altLang="ja-JP" sz="1200" baseline="30000" dirty="0">
                <a:latin typeface="Calibri" pitchFamily="34" charset="0"/>
              </a:rPr>
              <a:t>3</a:t>
            </a:r>
            <a:r>
              <a:rPr lang="en-US" altLang="ja-JP" sz="1200" dirty="0">
                <a:latin typeface="Calibri" pitchFamily="34" charset="0"/>
              </a:rPr>
              <a:t>Tokyo Metropolitan </a:t>
            </a:r>
            <a:r>
              <a:rPr lang="en-US" altLang="ja-JP" sz="1200" dirty="0" smtClean="0">
                <a:latin typeface="Calibri" pitchFamily="34" charset="0"/>
              </a:rPr>
              <a:t>Inst </a:t>
            </a:r>
            <a:r>
              <a:rPr lang="en-US" altLang="ja-JP" sz="1200" dirty="0">
                <a:latin typeface="Calibri" pitchFamily="34" charset="0"/>
              </a:rPr>
              <a:t>of Medical </a:t>
            </a:r>
            <a:r>
              <a:rPr lang="en-US" altLang="ja-JP" sz="1200" dirty="0" err="1" smtClean="0">
                <a:latin typeface="Calibri" pitchFamily="34" charset="0"/>
              </a:rPr>
              <a:t>Sci</a:t>
            </a:r>
            <a:r>
              <a:rPr lang="en-US" altLang="ja-JP" sz="1200" dirty="0" smtClean="0">
                <a:latin typeface="Calibri" pitchFamily="34" charset="0"/>
              </a:rPr>
              <a:t>; </a:t>
            </a:r>
            <a:r>
              <a:rPr lang="en-US" altLang="ja-JP" sz="1200" baseline="30000" dirty="0" smtClean="0">
                <a:latin typeface="Calibri" pitchFamily="34" charset="0"/>
              </a:rPr>
              <a:t>4</a:t>
            </a:r>
            <a:r>
              <a:rPr lang="en-US" altLang="ja-JP" sz="1200" dirty="0" smtClean="0">
                <a:latin typeface="Calibri" pitchFamily="34" charset="0"/>
              </a:rPr>
              <a:t>Grad </a:t>
            </a:r>
            <a:r>
              <a:rPr lang="en-US" altLang="ja-JP" sz="1200" dirty="0" err="1" smtClean="0">
                <a:latin typeface="Calibri" pitchFamily="34" charset="0"/>
              </a:rPr>
              <a:t>Sch</a:t>
            </a:r>
            <a:r>
              <a:rPr lang="en-US" altLang="ja-JP" sz="1200" dirty="0" smtClean="0">
                <a:latin typeface="Calibri" pitchFamily="34" charset="0"/>
              </a:rPr>
              <a:t> </a:t>
            </a:r>
            <a:r>
              <a:rPr lang="en-US" altLang="ja-JP" sz="1200" dirty="0">
                <a:latin typeface="Calibri" pitchFamily="34" charset="0"/>
              </a:rPr>
              <a:t>o</a:t>
            </a:r>
            <a:r>
              <a:rPr lang="en-US" altLang="ja-JP" sz="1200" dirty="0" smtClean="0">
                <a:latin typeface="Calibri" pitchFamily="34" charset="0"/>
              </a:rPr>
              <a:t>f Medicine, Nagoya </a:t>
            </a:r>
            <a:r>
              <a:rPr lang="en-US" altLang="ja-JP" sz="1200" dirty="0" err="1" smtClean="0">
                <a:latin typeface="Calibri" pitchFamily="34" charset="0"/>
              </a:rPr>
              <a:t>Univ</a:t>
            </a:r>
            <a:r>
              <a:rPr lang="en-US" altLang="ja-JP" sz="1200" dirty="0" smtClean="0">
                <a:latin typeface="Calibri" pitchFamily="34" charset="0"/>
              </a:rPr>
              <a:t>; </a:t>
            </a:r>
            <a:r>
              <a:rPr lang="en-US" altLang="ja-JP" sz="1200" baseline="30000" dirty="0" smtClean="0">
                <a:latin typeface="Calibri" pitchFamily="34" charset="0"/>
              </a:rPr>
              <a:t>5</a:t>
            </a:r>
            <a:r>
              <a:rPr lang="en-US" altLang="ja-JP" sz="1200" dirty="0">
                <a:latin typeface="Calibri" pitchFamily="34" charset="0"/>
              </a:rPr>
              <a:t>JASRI/SPring-8; </a:t>
            </a:r>
            <a:r>
              <a:rPr lang="en-US" altLang="ja-JP" sz="1200" baseline="30000" dirty="0" smtClean="0">
                <a:latin typeface="Calibri" pitchFamily="34" charset="0"/>
              </a:rPr>
              <a:t>6</a:t>
            </a:r>
            <a:r>
              <a:rPr lang="en-US" altLang="ja-JP" sz="1200" dirty="0" smtClean="0">
                <a:latin typeface="Calibri" pitchFamily="34" charset="0"/>
              </a:rPr>
              <a:t>Grad </a:t>
            </a:r>
            <a:r>
              <a:rPr lang="en-US" altLang="ja-JP" sz="1200" dirty="0" err="1" smtClean="0">
                <a:latin typeface="Calibri" pitchFamily="34" charset="0"/>
              </a:rPr>
              <a:t>Sch</a:t>
            </a:r>
            <a:r>
              <a:rPr lang="en-US" altLang="ja-JP" sz="1200" dirty="0" smtClean="0">
                <a:latin typeface="Calibri" pitchFamily="34" charset="0"/>
              </a:rPr>
              <a:t> </a:t>
            </a:r>
            <a:r>
              <a:rPr lang="en-US" altLang="ja-JP" sz="1200" dirty="0">
                <a:latin typeface="Calibri" pitchFamily="34" charset="0"/>
              </a:rPr>
              <a:t>of Frontier </a:t>
            </a:r>
            <a:r>
              <a:rPr lang="en-US" altLang="ja-JP" sz="1200" dirty="0" err="1" smtClean="0">
                <a:latin typeface="Calibri" pitchFamily="34" charset="0"/>
              </a:rPr>
              <a:t>Sci</a:t>
            </a:r>
            <a:r>
              <a:rPr lang="en-US" altLang="ja-JP" sz="1200" dirty="0" smtClean="0">
                <a:latin typeface="Calibri" pitchFamily="34" charset="0"/>
              </a:rPr>
              <a:t>, </a:t>
            </a:r>
            <a:r>
              <a:rPr lang="en-US" altLang="ja-JP" sz="1200" dirty="0" err="1" smtClean="0">
                <a:latin typeface="Calibri" pitchFamily="34" charset="0"/>
              </a:rPr>
              <a:t>Univ</a:t>
            </a:r>
            <a:r>
              <a:rPr lang="en-US" altLang="ja-JP" sz="1200" dirty="0" smtClean="0">
                <a:latin typeface="Calibri" pitchFamily="34" charset="0"/>
              </a:rPr>
              <a:t> Tokyo; </a:t>
            </a:r>
            <a:r>
              <a:rPr lang="en-US" altLang="ja-JP" sz="1200" baseline="30000" dirty="0" smtClean="0">
                <a:latin typeface="Calibri" pitchFamily="34" charset="0"/>
              </a:rPr>
              <a:t>7</a:t>
            </a:r>
            <a:r>
              <a:rPr lang="en-US" altLang="ja-JP" sz="1200" dirty="0" smtClean="0">
                <a:latin typeface="Calibri" pitchFamily="34" charset="0"/>
              </a:rPr>
              <a:t>Advanced Photon Source, Argonne Natl Lab</a:t>
            </a:r>
            <a:endParaRPr lang="en-US" altLang="ja-JP" sz="1200" dirty="0">
              <a:latin typeface="Calibri" pitchFamily="34" charset="0"/>
            </a:endParaRPr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250825" y="57979"/>
            <a:ext cx="8713788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000" rIns="0">
            <a:spAutoFit/>
          </a:bodyPr>
          <a:lstStyle>
            <a:lvl1pPr marL="444500" indent="-4445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marL="0" indent="0" eaLnBrk="1" hangingPunct="1">
              <a:spcBef>
                <a:spcPct val="0"/>
              </a:spcBef>
              <a:buFontTx/>
              <a:buNone/>
            </a:pPr>
            <a:r>
              <a:rPr lang="ja-JP" altLang="en-US" sz="3600" dirty="0">
                <a:latin typeface="ＭＳ Ｐゴシック" charset="-128"/>
              </a:rPr>
              <a:t>統合失調症における神経細胞の構造</a:t>
            </a:r>
            <a:r>
              <a:rPr lang="ja-JP" altLang="en-US" sz="3600" dirty="0" smtClean="0">
                <a:latin typeface="ＭＳ Ｐゴシック" charset="-128"/>
              </a:rPr>
              <a:t>変化</a:t>
            </a:r>
            <a:r>
              <a:rPr lang="en-US" altLang="ja-JP" dirty="0" smtClean="0">
                <a:latin typeface="Calibri" pitchFamily="34" charset="0"/>
              </a:rPr>
              <a:t>Structural </a:t>
            </a:r>
            <a:r>
              <a:rPr lang="en-US" altLang="ja-JP" dirty="0">
                <a:latin typeface="Calibri" pitchFamily="34" charset="0"/>
              </a:rPr>
              <a:t>alterations of neurons in schizophrenia</a:t>
            </a:r>
            <a:endParaRPr lang="ja-JP" altLang="en-US" dirty="0">
              <a:latin typeface="Calibri" pitchFamily="34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250825" y="4279155"/>
            <a:ext cx="871378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ヒト組織を研究に用いることに関しては、東海大学「人を対象とする研究」に関する倫理委員会</a:t>
            </a:r>
            <a:r>
              <a:rPr lang="ja-JP" altLang="en-US" sz="1400" dirty="0" smtClean="0">
                <a:latin typeface="Calibri" pitchFamily="34" charset="0"/>
              </a:rPr>
              <a:t>、同医学部</a:t>
            </a:r>
            <a:r>
              <a:rPr lang="ja-JP" altLang="en-US" sz="1400" dirty="0">
                <a:latin typeface="Calibri" pitchFamily="34" charset="0"/>
              </a:rPr>
              <a:t>臨床研究審査委員会、都医学</a:t>
            </a:r>
            <a:r>
              <a:rPr lang="ja-JP" altLang="en-US" sz="1400" dirty="0" smtClean="0">
                <a:latin typeface="Calibri" pitchFamily="34" charset="0"/>
              </a:rPr>
              <a:t>総合</a:t>
            </a:r>
            <a:r>
              <a:rPr lang="ja-JP" altLang="en-US" sz="1400" dirty="0">
                <a:latin typeface="Calibri" pitchFamily="34" charset="0"/>
              </a:rPr>
              <a:t>研究所</a:t>
            </a:r>
            <a:r>
              <a:rPr lang="ja-JP" altLang="en-US" sz="1400" dirty="0" smtClean="0">
                <a:latin typeface="Calibri" pitchFamily="34" charset="0"/>
              </a:rPr>
              <a:t>倫理審査委員会、米アルゴンヌ国立研究所</a:t>
            </a:r>
            <a:r>
              <a:rPr lang="en-US" altLang="ja-JP" sz="1400" dirty="0" smtClean="0">
                <a:latin typeface="Calibri" pitchFamily="34" charset="0"/>
              </a:rPr>
              <a:t>Institutional Biosafety Committee</a:t>
            </a:r>
            <a:r>
              <a:rPr lang="ja-JP" altLang="en-US" sz="1400" dirty="0" smtClean="0">
                <a:latin typeface="Calibri" pitchFamily="34" charset="0"/>
              </a:rPr>
              <a:t>を</a:t>
            </a:r>
            <a:r>
              <a:rPr lang="ja-JP" altLang="en-US" sz="1400" dirty="0">
                <a:latin typeface="Calibri" pitchFamily="34" charset="0"/>
              </a:rPr>
              <a:t>含め、関連</a:t>
            </a:r>
            <a:r>
              <a:rPr lang="ja-JP" altLang="en-US" sz="1400" dirty="0" smtClean="0">
                <a:latin typeface="Calibri" pitchFamily="34" charset="0"/>
              </a:rPr>
              <a:t>各機関で</a:t>
            </a:r>
            <a:r>
              <a:rPr lang="ja-JP" altLang="en-US" sz="1400" dirty="0">
                <a:latin typeface="Calibri" pitchFamily="34" charset="0"/>
              </a:rPr>
              <a:t>の審査を経て、認められた条件に従って研究を実施している。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本研究は、</a:t>
            </a:r>
            <a:r>
              <a:rPr lang="ja-JP" altLang="en-US" sz="1400" dirty="0" smtClean="0">
                <a:latin typeface="Calibri" pitchFamily="34" charset="0"/>
              </a:rPr>
              <a:t>文科省科研費</a:t>
            </a:r>
            <a:r>
              <a:rPr lang="ja-JP" altLang="en-US" sz="1400" dirty="0">
                <a:latin typeface="Calibri" pitchFamily="34" charset="0"/>
              </a:rPr>
              <a:t>基盤研究</a:t>
            </a:r>
            <a:r>
              <a:rPr lang="en-US" altLang="ja-JP" sz="1400" dirty="0">
                <a:latin typeface="Calibri" pitchFamily="34" charset="0"/>
              </a:rPr>
              <a:t>B</a:t>
            </a:r>
            <a:r>
              <a:rPr lang="ja-JP" altLang="en-US" sz="1400" dirty="0">
                <a:latin typeface="Calibri" pitchFamily="34" charset="0"/>
              </a:rPr>
              <a:t>（</a:t>
            </a:r>
            <a:r>
              <a:rPr lang="en-US" altLang="ja-JP" sz="1400" dirty="0">
                <a:latin typeface="Calibri" pitchFamily="34" charset="0"/>
              </a:rPr>
              <a:t>25282250</a:t>
            </a:r>
            <a:r>
              <a:rPr lang="ja-JP" altLang="en-US" sz="1400" dirty="0">
                <a:latin typeface="Calibri" pitchFamily="34" charset="0"/>
              </a:rPr>
              <a:t>）、挑戦的萌芽研究（</a:t>
            </a:r>
            <a:r>
              <a:rPr lang="en-US" altLang="ja-JP" sz="1400" dirty="0">
                <a:latin typeface="Calibri" pitchFamily="34" charset="0"/>
              </a:rPr>
              <a:t>25610126</a:t>
            </a:r>
            <a:r>
              <a:rPr lang="ja-JP" altLang="en-US" sz="1400" dirty="0">
                <a:latin typeface="Calibri" pitchFamily="34" charset="0"/>
              </a:rPr>
              <a:t>）、基盤研究</a:t>
            </a:r>
            <a:r>
              <a:rPr lang="en-US" altLang="ja-JP" sz="1400" dirty="0">
                <a:latin typeface="Calibri" pitchFamily="34" charset="0"/>
              </a:rPr>
              <a:t>C</a:t>
            </a:r>
            <a:r>
              <a:rPr lang="ja-JP" altLang="en-US" sz="1400" dirty="0">
                <a:latin typeface="Calibri" pitchFamily="34" charset="0"/>
              </a:rPr>
              <a:t>（</a:t>
            </a:r>
            <a:r>
              <a:rPr lang="en-US" altLang="ja-JP" sz="1400" dirty="0">
                <a:latin typeface="Calibri" pitchFamily="34" charset="0"/>
              </a:rPr>
              <a:t>21611009</a:t>
            </a:r>
            <a:r>
              <a:rPr lang="ja-JP" altLang="en-US" sz="1400" dirty="0">
                <a:latin typeface="Calibri" pitchFamily="34" charset="0"/>
              </a:rPr>
              <a:t>）を含め、各種助成に基づいて実施している。</a:t>
            </a:r>
            <a:endParaRPr lang="en-US" altLang="ja-JP" sz="1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大型放射光施設</a:t>
            </a:r>
            <a:r>
              <a:rPr lang="en-US" altLang="ja-JP" sz="1400" dirty="0">
                <a:latin typeface="Calibri" pitchFamily="34" charset="0"/>
              </a:rPr>
              <a:t>SPring-8</a:t>
            </a:r>
            <a:r>
              <a:rPr lang="ja-JP" altLang="en-US" sz="1400" dirty="0">
                <a:latin typeface="Calibri" pitchFamily="34" charset="0"/>
              </a:rPr>
              <a:t>における実験は、以下の課題により実施して</a:t>
            </a:r>
            <a:r>
              <a:rPr lang="ja-JP" altLang="en-US" sz="1400" dirty="0" smtClean="0">
                <a:latin typeface="Calibri" pitchFamily="34" charset="0"/>
              </a:rPr>
              <a:t>いる：</a:t>
            </a:r>
            <a:r>
              <a:rPr lang="en-US" altLang="ja-JP" sz="1400" dirty="0" smtClean="0">
                <a:latin typeface="Calibri" pitchFamily="34" charset="0"/>
              </a:rPr>
              <a:t> 2011A0034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en-US" sz="1400" dirty="0" smtClean="0">
                <a:latin typeface="Calibri" pitchFamily="34" charset="0"/>
              </a:rPr>
              <a:t>2013A1384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en-US" sz="1400" dirty="0">
                <a:latin typeface="Calibri" pitchFamily="34" charset="0"/>
              </a:rPr>
              <a:t>2013A1865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ja-JP" sz="1400" dirty="0" smtClean="0">
                <a:latin typeface="Calibri" pitchFamily="34" charset="0"/>
              </a:rPr>
              <a:t>2014A1057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ja-JP" sz="1400" dirty="0" smtClean="0">
                <a:latin typeface="Calibri" pitchFamily="34" charset="0"/>
              </a:rPr>
              <a:t>2014B1083, </a:t>
            </a:r>
            <a:r>
              <a:rPr lang="en-US" altLang="ja-JP" sz="1400" dirty="0">
                <a:latin typeface="Calibri" pitchFamily="34" charset="0"/>
              </a:rPr>
              <a:t>2015A1160, </a:t>
            </a:r>
            <a:r>
              <a:rPr lang="en-US" altLang="ja-JP" sz="1400" dirty="0" smtClean="0">
                <a:latin typeface="Calibri" pitchFamily="34" charset="0"/>
              </a:rPr>
              <a:t>2015B1101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ja-JP" sz="1400" dirty="0" smtClean="0">
                <a:latin typeface="Calibri" pitchFamily="34" charset="0"/>
              </a:rPr>
              <a:t>2016B1041</a:t>
            </a:r>
            <a:r>
              <a:rPr lang="en-US" altLang="ja-JP" sz="1400" dirty="0">
                <a:latin typeface="Calibri" pitchFamily="34" charset="0"/>
              </a:rPr>
              <a:t>, 2017A1143, </a:t>
            </a:r>
            <a:r>
              <a:rPr lang="en-US" altLang="ja-JP" sz="1400" dirty="0" smtClean="0">
                <a:latin typeface="Calibri" pitchFamily="34" charset="0"/>
              </a:rPr>
              <a:t>2018A1164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>
                <a:latin typeface="Calibri" pitchFamily="34" charset="0"/>
              </a:rPr>
              <a:t>Synchrotron radiation experiments at the Advanced Photon Source were performed under GUP-45781. This research used resources of the Advanced Photon Source, a U.S. Department of Energy (DOE) Office of Science User Facility operated for the DOE Office of Science by Argonne National Laboratory under Contract No. DE-AC02-06CH11357.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本研究の実施につき、関係各位に深く謝意を表する。</a:t>
            </a:r>
            <a:endParaRPr lang="en-US" altLang="ja-JP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zutani\all\kenkyu\tomography\paper\180222NanoBrain\figs\spineRadLenCs17_1803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1948"/>
            <a:ext cx="4104456" cy="285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5220071" y="4554"/>
            <a:ext cx="144016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対照例</a:t>
            </a:r>
            <a:r>
              <a:rPr lang="en-US" altLang="ja-JP" sz="2000" dirty="0" smtClean="0">
                <a:latin typeface="Calibri" panose="020F0502020204030204" pitchFamily="34" charset="0"/>
              </a:rPr>
              <a:t>N2</a:t>
            </a:r>
            <a:r>
              <a:rPr lang="en-US" altLang="ja-JP" sz="20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endParaRPr lang="en-US" altLang="ja-JP" sz="2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1028" name="Picture 4" descr="C:\Users\Mizutani\all\kenkyu\tomography\paper\180222NanoBrain\figs\spineRadLenCs15_1803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52" y="341948"/>
            <a:ext cx="4099919" cy="27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71600" y="4554"/>
            <a:ext cx="216024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統合失調症例</a:t>
            </a:r>
            <a:r>
              <a:rPr lang="en-US" altLang="ja-JP" sz="2000" dirty="0" smtClean="0">
                <a:latin typeface="Calibri" panose="020F0502020204030204" pitchFamily="34" charset="0"/>
              </a:rPr>
              <a:t>S4</a:t>
            </a:r>
            <a:r>
              <a:rPr lang="en-US" altLang="ja-JP" sz="20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 </a:t>
            </a:r>
            <a:endParaRPr lang="en-US" altLang="ja-JP" sz="2000" dirty="0" smtClean="0">
              <a:solidFill>
                <a:srgbClr val="7030A0"/>
              </a:solidFill>
              <a:latin typeface="Calibri" panose="020F0502020204030204" pitchFamily="34" charset="0"/>
            </a:endParaRPr>
          </a:p>
        </p:txBody>
      </p:sp>
      <p:pic>
        <p:nvPicPr>
          <p:cNvPr id="1029" name="Picture 5" descr="C:\Users\Mizutani\all\kenkyu\tomography\paper\180222NanoBrain\figs\spineRatioLenCs15_18030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0" y="3284985"/>
            <a:ext cx="4077892" cy="282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izutani\all\kenkyu\tomography\paper\180222NanoBrain\figs\spineRatioLenCs17_18030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3284984"/>
            <a:ext cx="4032449" cy="282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99592" y="6105490"/>
            <a:ext cx="792088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棘</a:t>
            </a:r>
            <a:r>
              <a:rPr lang="ja-JP" altLang="en-US" sz="2000" dirty="0" smtClean="0">
                <a:latin typeface="Calibri" panose="020F0502020204030204" pitchFamily="34" charset="0"/>
              </a:rPr>
              <a:t>突起</a:t>
            </a:r>
            <a:r>
              <a:rPr lang="ja-JP" altLang="en-US" sz="2000" dirty="0">
                <a:latin typeface="Calibri" panose="020F0502020204030204" pitchFamily="34" charset="0"/>
              </a:rPr>
              <a:t>は</a:t>
            </a:r>
            <a:r>
              <a:rPr lang="ja-JP" altLang="en-US" sz="2000" dirty="0" smtClean="0">
                <a:latin typeface="Calibri" panose="020F0502020204030204" pitchFamily="34" charset="0"/>
              </a:rPr>
              <a:t>、構造から２つのグループ（</a:t>
            </a:r>
            <a:r>
              <a:rPr lang="en-US" altLang="ja-JP" sz="2000" dirty="0" smtClean="0">
                <a:latin typeface="Calibri" panose="020F0502020204030204" pitchFamily="34" charset="0"/>
              </a:rPr>
              <a:t>stubby</a:t>
            </a:r>
            <a:r>
              <a:rPr lang="ja-JP" altLang="en-US" sz="2000" dirty="0" smtClean="0">
                <a:latin typeface="Calibri" panose="020F0502020204030204" pitchFamily="34" charset="0"/>
              </a:rPr>
              <a:t>とそれ以外）に分けられる。</a:t>
            </a:r>
            <a:endParaRPr lang="en-US" altLang="ja-JP" sz="20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統合失調症例と対照例で、構造に明確な差はみられない。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cxnSp>
        <p:nvCxnSpPr>
          <p:cNvPr id="4" name="直線矢印コネクタ 3"/>
          <p:cNvCxnSpPr/>
          <p:nvPr/>
        </p:nvCxnSpPr>
        <p:spPr>
          <a:xfrm flipH="1">
            <a:off x="1403648" y="635496"/>
            <a:ext cx="242224" cy="24360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/>
        </p:nvSpPr>
        <p:spPr>
          <a:xfrm>
            <a:off x="1619671" y="375047"/>
            <a:ext cx="887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smtClean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stubby</a:t>
            </a:r>
            <a:endParaRPr kumimoji="1"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04664"/>
            <a:ext cx="1407385" cy="119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左大かっこ 14"/>
          <p:cNvSpPr/>
          <p:nvPr/>
        </p:nvSpPr>
        <p:spPr>
          <a:xfrm rot="6957115" flipV="1">
            <a:off x="2526230" y="340436"/>
            <a:ext cx="159886" cy="227661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Text Box 1039"/>
          <p:cNvSpPr txBox="1">
            <a:spLocks noChangeArrowheads="1"/>
          </p:cNvSpPr>
          <p:nvPr/>
        </p:nvSpPr>
        <p:spPr bwMode="auto">
          <a:xfrm>
            <a:off x="2699792" y="404664"/>
            <a:ext cx="18839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 smtClean="0">
                <a:latin typeface="Calibri" pitchFamily="34" charset="0"/>
              </a:rPr>
              <a:t>Hering</a:t>
            </a:r>
            <a:r>
              <a:rPr lang="en-US" altLang="ja-JP" sz="1200" dirty="0" smtClean="0">
                <a:latin typeface="Calibri" pitchFamily="34" charset="0"/>
              </a:rPr>
              <a:t> &amp; Sheng,  </a:t>
            </a:r>
            <a:r>
              <a:rPr lang="en-US" altLang="ja-JP" sz="1200" i="1" dirty="0" smtClean="0">
                <a:latin typeface="Calibri" pitchFamily="34" charset="0"/>
              </a:rPr>
              <a:t>Nat Rev </a:t>
            </a:r>
            <a:r>
              <a:rPr lang="en-US" altLang="ja-JP" sz="1200" i="1" dirty="0" err="1" smtClean="0">
                <a:latin typeface="Calibri" pitchFamily="34" charset="0"/>
              </a:rPr>
              <a:t>Neurosci</a:t>
            </a:r>
            <a:r>
              <a:rPr lang="en-US" altLang="ja-JP" sz="1200" i="1" dirty="0" smtClean="0">
                <a:latin typeface="Calibri" pitchFamily="34" charset="0"/>
              </a:rPr>
              <a:t> </a:t>
            </a:r>
            <a:r>
              <a:rPr lang="en-US" altLang="ja-JP" sz="1200" b="1" dirty="0" smtClean="0">
                <a:latin typeface="Calibri" pitchFamily="34" charset="0"/>
              </a:rPr>
              <a:t>2</a:t>
            </a:r>
            <a:r>
              <a:rPr lang="en-US" altLang="ja-JP" sz="1200" dirty="0" smtClean="0">
                <a:latin typeface="Calibri" pitchFamily="34" charset="0"/>
              </a:rPr>
              <a:t>, 880 </a:t>
            </a:r>
            <a:r>
              <a:rPr lang="en-US" altLang="ja-JP" sz="1200" dirty="0">
                <a:latin typeface="Calibri" pitchFamily="34" charset="0"/>
              </a:rPr>
              <a:t>(</a:t>
            </a:r>
            <a:r>
              <a:rPr lang="en-US" altLang="ja-JP" sz="1200" dirty="0" smtClean="0">
                <a:latin typeface="Calibri" pitchFamily="34" charset="0"/>
              </a:rPr>
              <a:t>2001)</a:t>
            </a:r>
          </a:p>
        </p:txBody>
      </p:sp>
      <p:sp>
        <p:nvSpPr>
          <p:cNvPr id="19" name="テキスト ボックス 18"/>
          <p:cNvSpPr txBox="1"/>
          <p:nvPr/>
        </p:nvSpPr>
        <p:spPr>
          <a:xfrm rot="1586519">
            <a:off x="2163105" y="1042958"/>
            <a:ext cx="928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dirty="0" smtClean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necked</a:t>
            </a:r>
            <a:endParaRPr kumimoji="1" lang="ja-JP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87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106436" y="76200"/>
            <a:ext cx="82819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統合失調症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539377" y="620688"/>
            <a:ext cx="79930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幻覚・妄想</a:t>
            </a:r>
            <a:r>
              <a:rPr lang="ja-JP" altLang="en-US" sz="2400" dirty="0" smtClean="0">
                <a:latin typeface="Calibri" pitchFamily="34" charset="0"/>
              </a:rPr>
              <a:t>・感情鈍麻・認知機能の障害等を伴う精神疾患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病因不明、有病率約</a:t>
            </a:r>
            <a:r>
              <a:rPr lang="en-US" altLang="ja-JP" sz="2400" dirty="0" smtClean="0">
                <a:latin typeface="Calibri" pitchFamily="34" charset="0"/>
              </a:rPr>
              <a:t>1</a:t>
            </a:r>
            <a:r>
              <a:rPr lang="ja-JP" altLang="en-US" sz="2400" dirty="0">
                <a:latin typeface="Calibri" pitchFamily="34" charset="0"/>
              </a:rPr>
              <a:t>％、</a:t>
            </a:r>
            <a:r>
              <a:rPr lang="ja-JP" altLang="en-US" sz="2400" dirty="0" smtClean="0">
                <a:latin typeface="Calibri" pitchFamily="34" charset="0"/>
              </a:rPr>
              <a:t>発症は</a:t>
            </a:r>
            <a:r>
              <a:rPr lang="en-US" altLang="ja-JP" sz="2400" dirty="0" smtClean="0">
                <a:latin typeface="Calibri" pitchFamily="34" charset="0"/>
              </a:rPr>
              <a:t>20</a:t>
            </a:r>
            <a:r>
              <a:rPr lang="ja-JP" altLang="en-US" sz="2400" dirty="0" smtClean="0">
                <a:latin typeface="Calibri" pitchFamily="34" charset="0"/>
              </a:rPr>
              <a:t>代が多い</a:t>
            </a:r>
            <a:r>
              <a:rPr lang="ja-JP" altLang="en-US" sz="2400" dirty="0">
                <a:latin typeface="Calibri" pitchFamily="34" charset="0"/>
              </a:rPr>
              <a:t>。</a:t>
            </a:r>
            <a:endParaRPr lang="en-US" altLang="ja-JP" sz="2400" dirty="0" smtClean="0">
              <a:latin typeface="Calibri" pitchFamily="34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07504" y="1556792"/>
            <a:ext cx="8281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本研究で対象とした症例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549274" y="2060848"/>
            <a:ext cx="848722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統合失調症４例 </a:t>
            </a:r>
            <a:r>
              <a:rPr lang="en-US" altLang="ja-JP" sz="2400" dirty="0" smtClean="0">
                <a:latin typeface="Calibri" pitchFamily="34" charset="0"/>
              </a:rPr>
              <a:t>S1-S4</a:t>
            </a:r>
            <a:r>
              <a:rPr lang="ja-JP" altLang="en-US" sz="2400" dirty="0">
                <a:latin typeface="Calibri" pitchFamily="34" charset="0"/>
              </a:rPr>
              <a:t>（</a:t>
            </a:r>
            <a:r>
              <a:rPr lang="ja-JP" altLang="en-US" sz="2400" dirty="0" smtClean="0">
                <a:latin typeface="Calibri" pitchFamily="34" charset="0"/>
              </a:rPr>
              <a:t>男性２女性２，</a:t>
            </a:r>
            <a:r>
              <a:rPr lang="en-US" altLang="ja-JP" sz="2400" dirty="0" smtClean="0">
                <a:latin typeface="Calibri" pitchFamily="34" charset="0"/>
              </a:rPr>
              <a:t>65±6</a:t>
            </a:r>
            <a:r>
              <a:rPr lang="ja-JP" altLang="en-US" sz="2400" dirty="0" smtClean="0">
                <a:latin typeface="Calibri" pitchFamily="34" charset="0"/>
              </a:rPr>
              <a:t>歳）</a:t>
            </a: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　</a:t>
            </a:r>
            <a:r>
              <a:rPr lang="ja-JP" altLang="en-US" sz="2400" dirty="0">
                <a:latin typeface="Calibri" pitchFamily="34" charset="0"/>
              </a:rPr>
              <a:t>うち</a:t>
            </a:r>
            <a:r>
              <a:rPr lang="en-US" altLang="ja-JP" sz="2400" dirty="0" smtClean="0">
                <a:latin typeface="Calibri" pitchFamily="34" charset="0"/>
              </a:rPr>
              <a:t>S4</a:t>
            </a:r>
            <a:r>
              <a:rPr lang="ja-JP" altLang="en-US" sz="2400" dirty="0" smtClean="0">
                <a:latin typeface="Calibri" pitchFamily="34" charset="0"/>
              </a:rPr>
              <a:t>例は、</a:t>
            </a:r>
            <a:r>
              <a:rPr lang="en-US" altLang="ja-JP" sz="2400" dirty="0" smtClean="0">
                <a:latin typeface="Calibri" pitchFamily="34" charset="0"/>
              </a:rPr>
              <a:t>GLO1</a:t>
            </a:r>
            <a:r>
              <a:rPr lang="ja-JP" altLang="en-US" sz="2400" dirty="0" smtClean="0">
                <a:latin typeface="Calibri" pitchFamily="34" charset="0"/>
              </a:rPr>
              <a:t>遺伝子</a:t>
            </a:r>
            <a:r>
              <a:rPr lang="ja-JP" altLang="en-US" sz="2400" dirty="0">
                <a:latin typeface="Calibri" pitchFamily="34" charset="0"/>
              </a:rPr>
              <a:t>に</a:t>
            </a:r>
            <a:r>
              <a:rPr lang="ja-JP" altLang="en-US" sz="2400" dirty="0" smtClean="0">
                <a:latin typeface="Calibri" pitchFamily="34" charset="0"/>
              </a:rPr>
              <a:t>フレームシフト（</a:t>
            </a:r>
            <a:r>
              <a:rPr lang="en-US" altLang="ja-JP" sz="2400" dirty="0" smtClean="0">
                <a:latin typeface="Calibri" pitchFamily="34" charset="0"/>
              </a:rPr>
              <a:t>Arai et al., 2014</a:t>
            </a:r>
            <a:r>
              <a:rPr lang="ja-JP" altLang="en-US" sz="2400" dirty="0" smtClean="0">
                <a:latin typeface="Calibri" pitchFamily="34" charset="0"/>
              </a:rPr>
              <a:t>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対照</a:t>
            </a:r>
            <a:r>
              <a:rPr lang="ja-JP" altLang="en-US" sz="2400" dirty="0" smtClean="0">
                <a:latin typeface="Calibri" pitchFamily="34" charset="0"/>
              </a:rPr>
              <a:t>４例 </a:t>
            </a:r>
            <a:r>
              <a:rPr lang="en-US" altLang="ja-JP" sz="2400" dirty="0" smtClean="0">
                <a:latin typeface="Calibri" pitchFamily="34" charset="0"/>
              </a:rPr>
              <a:t>N1-N4</a:t>
            </a:r>
            <a:r>
              <a:rPr lang="ja-JP" altLang="en-US" sz="2400" dirty="0">
                <a:latin typeface="Calibri" pitchFamily="34" charset="0"/>
              </a:rPr>
              <a:t>（</a:t>
            </a:r>
            <a:r>
              <a:rPr lang="ja-JP" altLang="en-US" sz="2400" dirty="0" smtClean="0">
                <a:latin typeface="Calibri" pitchFamily="34" charset="0"/>
              </a:rPr>
              <a:t>男性２女性２，</a:t>
            </a:r>
            <a:r>
              <a:rPr lang="en-US" altLang="ja-JP" sz="2400" dirty="0" smtClean="0">
                <a:latin typeface="Calibri" pitchFamily="34" charset="0"/>
              </a:rPr>
              <a:t>64±5</a:t>
            </a:r>
            <a:r>
              <a:rPr lang="ja-JP" altLang="en-US" sz="2400" dirty="0" smtClean="0">
                <a:latin typeface="Calibri" pitchFamily="34" charset="0"/>
              </a:rPr>
              <a:t>歳）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精神疾患の記録がなく、脳に病理所見のない剖検例</a:t>
            </a:r>
            <a:endParaRPr lang="en-US" altLang="ja-JP" sz="2400" dirty="0" smtClean="0">
              <a:latin typeface="Calibri" pitchFamily="34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07504" y="3717032"/>
            <a:ext cx="8281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測定</a:t>
            </a:r>
            <a:r>
              <a:rPr lang="ja-JP" altLang="en-US" sz="2800" dirty="0">
                <a:solidFill>
                  <a:schemeClr val="accent2"/>
                </a:solidFill>
                <a:latin typeface="Trebuchet MS" pitchFamily="34" charset="0"/>
              </a:rPr>
              <a:t>検体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549274" y="4235604"/>
            <a:ext cx="848722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左大脳 前部帯状回</a:t>
            </a:r>
            <a:r>
              <a:rPr lang="en-US" altLang="ja-JP" sz="2400" dirty="0" smtClean="0">
                <a:latin typeface="Calibri" pitchFamily="34" charset="0"/>
              </a:rPr>
              <a:t>BA24</a:t>
            </a:r>
            <a:r>
              <a:rPr lang="ja-JP" altLang="en-US" sz="2400" dirty="0" smtClean="0">
                <a:latin typeface="Calibri" pitchFamily="34" charset="0"/>
              </a:rPr>
              <a:t>野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↓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ホルマリン固定・ゴルジ染色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↓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latin typeface="Calibri" pitchFamily="34" charset="0"/>
              </a:rPr>
              <a:t>0.5 x 0.5 x 5 mm</a:t>
            </a:r>
            <a:r>
              <a:rPr lang="en-US" altLang="ja-JP" sz="2400" baseline="30000" dirty="0" smtClean="0">
                <a:latin typeface="Calibri" pitchFamily="34" charset="0"/>
              </a:rPr>
              <a:t>3</a:t>
            </a:r>
            <a:r>
              <a:rPr lang="ja-JP" altLang="en-US" sz="2400" dirty="0">
                <a:latin typeface="Calibri" pitchFamily="34" charset="0"/>
              </a:rPr>
              <a:t>大</a:t>
            </a:r>
            <a:r>
              <a:rPr lang="ja-JP" altLang="en-US" sz="2400" dirty="0" smtClean="0">
                <a:latin typeface="Calibri" pitchFamily="34" charset="0"/>
              </a:rPr>
              <a:t>の組織を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ガラスキャピラリ中に樹脂包埋</a:t>
            </a:r>
            <a:endParaRPr lang="en-US" altLang="ja-JP" sz="2400" dirty="0" smtClean="0">
              <a:latin typeface="Calibri" pitchFamily="34" charset="0"/>
            </a:endParaRPr>
          </a:p>
        </p:txBody>
      </p:sp>
      <p:pic>
        <p:nvPicPr>
          <p:cNvPr id="1027" name="Picture 3" descr="C:\Users\Mizutani\all\gakkai\201809生化学会\samplesF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4221088"/>
            <a:ext cx="4002113" cy="225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467544" y="6581001"/>
            <a:ext cx="864096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200" dirty="0" err="1" smtClean="0">
                <a:latin typeface="Calibri" pitchFamily="34" charset="0"/>
              </a:rPr>
              <a:t>Mizutani</a:t>
            </a:r>
            <a:r>
              <a:rPr lang="en-US" altLang="ja-JP" sz="1200" dirty="0" smtClean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>
                <a:latin typeface="Calibri" pitchFamily="34" charset="0"/>
              </a:rPr>
              <a:t>Cerebral Cortex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20</a:t>
            </a:r>
            <a:r>
              <a:rPr lang="en-US" altLang="ja-JP" sz="1200" dirty="0">
                <a:latin typeface="Calibri" pitchFamily="34" charset="0"/>
              </a:rPr>
              <a:t>, 1739 (2010); </a:t>
            </a: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&amp; Suzuki, </a:t>
            </a:r>
            <a:r>
              <a:rPr lang="en-US" altLang="ja-JP" sz="1200" i="1" dirty="0">
                <a:latin typeface="Calibri" pitchFamily="34" charset="0"/>
              </a:rPr>
              <a:t>Micron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43</a:t>
            </a:r>
            <a:r>
              <a:rPr lang="en-US" altLang="ja-JP" sz="1200" dirty="0">
                <a:latin typeface="Calibri" pitchFamily="34" charset="0"/>
              </a:rPr>
              <a:t>, 104 (2012); </a:t>
            </a:r>
            <a:r>
              <a:rPr lang="it-IT" altLang="ja-JP" sz="1200" dirty="0" smtClean="0">
                <a:latin typeface="Calibri" pitchFamily="34" charset="0"/>
              </a:rPr>
              <a:t>Saiga &amp; Mizutani, </a:t>
            </a:r>
            <a:r>
              <a:rPr lang="it-IT" altLang="ja-JP" sz="1200" i="1" dirty="0" smtClean="0">
                <a:latin typeface="Calibri" pitchFamily="34" charset="0"/>
              </a:rPr>
              <a:t>Protocol Exchange</a:t>
            </a:r>
            <a:r>
              <a:rPr lang="it-IT" altLang="ja-JP" sz="1200" dirty="0" smtClean="0">
                <a:latin typeface="Calibri" pitchFamily="34" charset="0"/>
              </a:rPr>
              <a:t> (2018).</a:t>
            </a:r>
            <a:endParaRPr lang="en-US" altLang="ja-JP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テキスト ボックス 1"/>
          <p:cNvSpPr txBox="1">
            <a:spLocks noChangeArrowheads="1"/>
          </p:cNvSpPr>
          <p:nvPr/>
        </p:nvSpPr>
        <p:spPr bwMode="auto">
          <a:xfrm>
            <a:off x="1835696" y="5919788"/>
            <a:ext cx="1230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</a:rPr>
              <a:t>©2015 Google</a:t>
            </a:r>
            <a:r>
              <a:rPr lang="ja-JP" altLang="en-US" sz="1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ja-JP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et al.</a:t>
            </a:r>
            <a:endParaRPr lang="ja-JP" altLang="en-US" sz="1000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0" y="0"/>
            <a:ext cx="874846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Calibri" pitchFamily="34" charset="0"/>
              </a:rPr>
              <a:t>放射光</a:t>
            </a:r>
            <a:r>
              <a:rPr lang="en-US" altLang="ja-JP" sz="2800" dirty="0">
                <a:solidFill>
                  <a:schemeClr val="accent2"/>
                </a:solidFill>
                <a:latin typeface="Calibri" pitchFamily="34" charset="0"/>
              </a:rPr>
              <a:t>X</a:t>
            </a:r>
            <a:r>
              <a:rPr lang="ja-JP" altLang="en-US" sz="2800" dirty="0">
                <a:solidFill>
                  <a:schemeClr val="accent2"/>
                </a:solidFill>
                <a:latin typeface="Calibri" pitchFamily="34" charset="0"/>
              </a:rPr>
              <a:t>線を用いたナノトモグラフィ法</a:t>
            </a:r>
          </a:p>
        </p:txBody>
      </p:sp>
      <p:sp>
        <p:nvSpPr>
          <p:cNvPr id="5130" name="Text Box 1039"/>
          <p:cNvSpPr txBox="1">
            <a:spLocks noChangeArrowheads="1"/>
          </p:cNvSpPr>
          <p:nvPr/>
        </p:nvSpPr>
        <p:spPr bwMode="auto">
          <a:xfrm>
            <a:off x="5724127" y="6381328"/>
            <a:ext cx="33611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 err="1">
                <a:latin typeface="Calibri" pitchFamily="34" charset="0"/>
              </a:rPr>
              <a:t>Micrroscopy</a:t>
            </a:r>
            <a:r>
              <a:rPr lang="en-US" altLang="ja-JP" sz="1200" i="1" dirty="0">
                <a:latin typeface="Calibri" pitchFamily="34" charset="0"/>
              </a:rPr>
              <a:t> Today </a:t>
            </a:r>
            <a:r>
              <a:rPr lang="en-US" altLang="ja-JP" sz="1200" b="1" dirty="0">
                <a:latin typeface="Calibri" pitchFamily="34" charset="0"/>
              </a:rPr>
              <a:t>23</a:t>
            </a:r>
            <a:r>
              <a:rPr lang="en-US" altLang="ja-JP" sz="1200" dirty="0">
                <a:latin typeface="Calibri" pitchFamily="34" charset="0"/>
              </a:rPr>
              <a:t>, 17 (2015</a:t>
            </a:r>
            <a:r>
              <a:rPr lang="en-US" altLang="ja-JP" sz="1200" dirty="0" smtClean="0"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200" dirty="0" smtClean="0">
                <a:latin typeface="Calibri" pitchFamily="34" charset="0"/>
              </a:rPr>
              <a:t>水谷</a:t>
            </a:r>
            <a:r>
              <a:rPr lang="ja-JP" altLang="en-US" sz="1200" dirty="0">
                <a:latin typeface="Calibri" pitchFamily="34" charset="0"/>
              </a:rPr>
              <a:t>ほか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ja-JP" altLang="en-US" sz="1200" dirty="0">
                <a:latin typeface="Calibri" pitchFamily="34" charset="0"/>
              </a:rPr>
              <a:t>顕微鏡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49</a:t>
            </a:r>
            <a:r>
              <a:rPr lang="en-US" altLang="ja-JP" sz="1200" dirty="0">
                <a:latin typeface="Calibri" pitchFamily="34" charset="0"/>
              </a:rPr>
              <a:t>, 222 (2014</a:t>
            </a:r>
            <a:r>
              <a:rPr lang="en-US" altLang="ja-JP" sz="1200" dirty="0" smtClean="0">
                <a:latin typeface="Calibri" pitchFamily="34" charset="0"/>
              </a:rPr>
              <a:t>)</a:t>
            </a:r>
            <a:endParaRPr lang="en-US" altLang="ja-JP" sz="1200" dirty="0">
              <a:latin typeface="Calibri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880623"/>
            <a:ext cx="4536505" cy="206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"/>
          <p:cNvSpPr>
            <a:spLocks noChangeArrowheads="1"/>
          </p:cNvSpPr>
          <p:nvPr/>
        </p:nvSpPr>
        <p:spPr bwMode="auto">
          <a:xfrm>
            <a:off x="179512" y="476672"/>
            <a:ext cx="38884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大型放射光施設</a:t>
            </a:r>
            <a:r>
              <a:rPr lang="en-US" altLang="ja-JP" sz="2000" dirty="0" smtClean="0">
                <a:latin typeface="Calibri" pitchFamily="34" charset="0"/>
              </a:rPr>
              <a:t>SPring-8</a:t>
            </a:r>
            <a:r>
              <a:rPr lang="ja-JP" altLang="en-US" sz="2000" dirty="0" smtClean="0">
                <a:latin typeface="Calibri" pitchFamily="34" charset="0"/>
              </a:rPr>
              <a:t>（兵庫県）</a:t>
            </a:r>
            <a:endParaRPr lang="ja-JP" altLang="en-US" sz="2000" dirty="0">
              <a:latin typeface="Calibri" pitchFamily="34" charset="0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3366681"/>
            <a:ext cx="4896546" cy="168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36036"/>
            <a:ext cx="3496369" cy="196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正方形/長方形 1"/>
          <p:cNvSpPr>
            <a:spLocks noChangeArrowheads="1"/>
          </p:cNvSpPr>
          <p:nvPr/>
        </p:nvSpPr>
        <p:spPr bwMode="auto">
          <a:xfrm>
            <a:off x="122734" y="2996952"/>
            <a:ext cx="68722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アルゴンヌ国立研究所</a:t>
            </a:r>
            <a:r>
              <a:rPr lang="en-US" altLang="ja-JP" sz="2000" dirty="0" smtClean="0">
                <a:latin typeface="Calibri" pitchFamily="34" charset="0"/>
              </a:rPr>
              <a:t>Advanced Photon Source</a:t>
            </a:r>
            <a:r>
              <a:rPr lang="ja-JP" altLang="en-US" sz="2000" dirty="0">
                <a:latin typeface="Calibri" pitchFamily="34" charset="0"/>
              </a:rPr>
              <a:t>（</a:t>
            </a:r>
            <a:r>
              <a:rPr lang="ja-JP" altLang="en-US" sz="2000" dirty="0" smtClean="0">
                <a:latin typeface="Calibri" pitchFamily="34" charset="0"/>
              </a:rPr>
              <a:t>米イリノイ州）</a:t>
            </a:r>
            <a:endParaRPr lang="ja-JP" altLang="en-US" sz="2000" dirty="0">
              <a:latin typeface="Calibri" pitchFamily="34" charset="0"/>
            </a:endParaRPr>
          </a:p>
        </p:txBody>
      </p:sp>
      <p:pic>
        <p:nvPicPr>
          <p:cNvPr id="5122" name="Picture 5" descr="C:\Users\Mizutani\all\kenkyu\tomography\paper\140630顕微鏡\fig1c14091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509" y="502132"/>
            <a:ext cx="3794971" cy="242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P6040151tri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168404"/>
            <a:ext cx="30670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正方形/長方形 1"/>
          <p:cNvSpPr>
            <a:spLocks noChangeArrowheads="1"/>
          </p:cNvSpPr>
          <p:nvPr/>
        </p:nvSpPr>
        <p:spPr bwMode="auto">
          <a:xfrm>
            <a:off x="5004048" y="5373216"/>
            <a:ext cx="374441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補正・ゆがみなしの三次元像</a:t>
            </a:r>
            <a:endParaRPr lang="en-US" altLang="ja-JP" sz="20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ja-JP" altLang="en-US" sz="2000" dirty="0" smtClean="0">
                <a:latin typeface="Calibri" pitchFamily="34" charset="0"/>
              </a:rPr>
              <a:t>不透明な検体も可視化</a:t>
            </a:r>
            <a:endParaRPr lang="en-US" altLang="ja-JP" sz="20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ja-JP" altLang="en-US" sz="2000" dirty="0">
                <a:latin typeface="Calibri" pitchFamily="34" charset="0"/>
              </a:rPr>
              <a:t>等方的な分解能</a:t>
            </a:r>
            <a:r>
              <a:rPr lang="en-US" altLang="ja-JP" sz="2000" dirty="0">
                <a:latin typeface="Calibri" pitchFamily="34" charset="0"/>
              </a:rPr>
              <a:t>100 nm</a:t>
            </a:r>
            <a:r>
              <a:rPr lang="ja-JP" altLang="en-US" sz="2000" dirty="0" smtClean="0">
                <a:latin typeface="Calibri" pitchFamily="34" charset="0"/>
              </a:rPr>
              <a:t>～</a:t>
            </a:r>
            <a:endParaRPr lang="en-US" altLang="ja-JP" sz="2000" dirty="0">
              <a:latin typeface="Calibri" pitchFamily="34" charset="0"/>
            </a:endParaRPr>
          </a:p>
        </p:txBody>
      </p:sp>
      <p:pic>
        <p:nvPicPr>
          <p:cNvPr id="18" name="Picture 6" descr="C:\Users\Mizutani\all\kenkyu\tomography\paper\140630顕微鏡\fig1d140917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353" y="5142384"/>
            <a:ext cx="1172679" cy="1670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50930Cs17L24D22fig1803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2016224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356468" y="6165304"/>
            <a:ext cx="1119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Calibri" panose="020F0502020204030204" pitchFamily="34" charset="0"/>
              </a:rPr>
              <a:t>20 </a:t>
            </a:r>
            <a:r>
              <a:rPr lang="en-US" altLang="ja-JP" sz="1800" dirty="0">
                <a:latin typeface="Calibri" panose="020F0502020204030204" pitchFamily="34" charset="0"/>
              </a:rPr>
              <a:t>µm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35496" y="44624"/>
            <a:ext cx="89289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Calibri" pitchFamily="34" charset="0"/>
              </a:rPr>
              <a:t>神経細胞</a:t>
            </a: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の三次元像の解析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34" name="Text Box 5"/>
          <p:cNvSpPr txBox="1">
            <a:spLocks noChangeArrowheads="1"/>
          </p:cNvSpPr>
          <p:nvPr/>
        </p:nvSpPr>
        <p:spPr bwMode="auto">
          <a:xfrm>
            <a:off x="2339752" y="1124744"/>
            <a:ext cx="288032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画像</a:t>
            </a:r>
            <a:r>
              <a:rPr lang="ja-JP" altLang="en-US" sz="2400" dirty="0" smtClean="0">
                <a:latin typeface="Calibri" pitchFamily="34" charset="0"/>
              </a:rPr>
              <a:t>のままでは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比較が困難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例）長さ、曲がり方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↓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定量的に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比較するために</a:t>
            </a:r>
            <a:r>
              <a:rPr lang="en-US" altLang="ja-JP" sz="2400" dirty="0" smtClean="0">
                <a:latin typeface="Calibri" pitchFamily="34" charset="0"/>
              </a:rPr>
              <a:t>…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07437"/>
            <a:ext cx="3201013" cy="50657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6" name="Text Box 5"/>
          <p:cNvSpPr txBox="1">
            <a:spLocks noChangeArrowheads="1"/>
          </p:cNvSpPr>
          <p:nvPr/>
        </p:nvSpPr>
        <p:spPr bwMode="auto">
          <a:xfrm>
            <a:off x="4355976" y="5373216"/>
            <a:ext cx="4680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三次元像（灰色）をトレースし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latin typeface="Calibri" pitchFamily="34" charset="0"/>
              </a:rPr>
              <a:t>xyz</a:t>
            </a:r>
            <a:r>
              <a:rPr lang="ja-JP" altLang="en-US" sz="2400" dirty="0" smtClean="0">
                <a:latin typeface="Calibri" pitchFamily="34" charset="0"/>
              </a:rPr>
              <a:t>座標モデル（カラー）を構築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→神経細胞の構造を数値で評価</a:t>
            </a:r>
            <a:endParaRPr lang="en-US" altLang="ja-JP" sz="2400" dirty="0" smtClean="0">
              <a:latin typeface="Calibri" pitchFamily="34" charset="0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611560" y="3933056"/>
            <a:ext cx="144016" cy="144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/>
          <p:cNvCxnSpPr>
            <a:stCxn id="4" idx="3"/>
          </p:cNvCxnSpPr>
          <p:nvPr/>
        </p:nvCxnSpPr>
        <p:spPr>
          <a:xfrm flipV="1">
            <a:off x="755576" y="3433068"/>
            <a:ext cx="4464496" cy="5719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1039"/>
          <p:cNvSpPr txBox="1">
            <a:spLocks noChangeArrowheads="1"/>
          </p:cNvSpPr>
          <p:nvPr/>
        </p:nvSpPr>
        <p:spPr bwMode="auto">
          <a:xfrm>
            <a:off x="4823519" y="6573545"/>
            <a:ext cx="43204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 smtClean="0">
                <a:latin typeface="Calibri" pitchFamily="34" charset="0"/>
              </a:rPr>
              <a:t>.</a:t>
            </a:r>
            <a:r>
              <a:rPr lang="ja-JP" altLang="en-US" sz="1200" dirty="0">
                <a:latin typeface="Calibri" pitchFamily="34" charset="0"/>
              </a:rPr>
              <a:t> </a:t>
            </a:r>
            <a:r>
              <a:rPr lang="en-US" altLang="ja-JP" sz="1200" dirty="0" smtClean="0">
                <a:latin typeface="Calibri" pitchFamily="34" charset="0"/>
              </a:rPr>
              <a:t>(2018) submitted, https://arxiv.org/abs/1804.00404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50930Cs17L24D22fig18030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2016224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150930Cs17L24D22_U008i17091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074" y="908720"/>
            <a:ext cx="2029317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150930Cs17L24D22_U008t17091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08720"/>
            <a:ext cx="2022211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150930Cs17L24D22_U008g180210_1803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908720"/>
            <a:ext cx="2016224" cy="545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356468" y="6165304"/>
            <a:ext cx="11191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Calibri" panose="020F0502020204030204" pitchFamily="34" charset="0"/>
              </a:rPr>
              <a:t>20 </a:t>
            </a:r>
            <a:r>
              <a:rPr lang="en-US" altLang="ja-JP" sz="1800" dirty="0">
                <a:latin typeface="Calibri" panose="020F0502020204030204" pitchFamily="34" charset="0"/>
              </a:rPr>
              <a:t>µm</a:t>
            </a: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107504" y="44624"/>
            <a:ext cx="871296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三次元像 → 大構造の同定→自動トレース→ 修正・編集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8" name="Text Box 1039"/>
          <p:cNvSpPr txBox="1">
            <a:spLocks noChangeArrowheads="1"/>
          </p:cNvSpPr>
          <p:nvPr/>
        </p:nvSpPr>
        <p:spPr bwMode="auto">
          <a:xfrm>
            <a:off x="4823519" y="6573545"/>
            <a:ext cx="43204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 smtClean="0">
                <a:latin typeface="Calibri" pitchFamily="34" charset="0"/>
              </a:rPr>
              <a:t>.</a:t>
            </a:r>
            <a:r>
              <a:rPr lang="ja-JP" altLang="en-US" sz="1200" dirty="0">
                <a:latin typeface="Calibri" pitchFamily="34" charset="0"/>
              </a:rPr>
              <a:t> </a:t>
            </a:r>
            <a:r>
              <a:rPr lang="en-US" altLang="ja-JP" sz="1200" dirty="0" smtClean="0">
                <a:latin typeface="Calibri" pitchFamily="34" charset="0"/>
              </a:rPr>
              <a:t>(2018) submitted, </a:t>
            </a:r>
            <a:r>
              <a:rPr lang="en-US" altLang="ja-JP" sz="1200" dirty="0">
                <a:latin typeface="Calibri" pitchFamily="34" charset="0"/>
              </a:rPr>
              <a:t>https</a:t>
            </a:r>
            <a:r>
              <a:rPr lang="en-US" altLang="ja-JP" sz="1200" dirty="0" smtClean="0">
                <a:latin typeface="Calibri" pitchFamily="34" charset="0"/>
              </a:rPr>
              <a:t>://arxiv.org/abs/1804.00404</a:t>
            </a:r>
          </a:p>
        </p:txBody>
      </p:sp>
    </p:spTree>
    <p:extLst>
      <p:ext uri="{BB962C8B-B14F-4D97-AF65-F5344CB8AC3E}">
        <p14:creationId xmlns:p14="http://schemas.microsoft.com/office/powerpoint/2010/main" val="32952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496" y="44624"/>
            <a:ext cx="91085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計</a:t>
            </a:r>
            <a:r>
              <a:rPr lang="en-US" altLang="ja-JP" sz="2800" dirty="0" smtClean="0">
                <a:solidFill>
                  <a:schemeClr val="accent2"/>
                </a:solidFill>
                <a:latin typeface="Trebuchet MS" pitchFamily="34" charset="0"/>
              </a:rPr>
              <a:t>55</a:t>
            </a: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（疾患</a:t>
            </a:r>
            <a:r>
              <a:rPr lang="en-US" altLang="ja-JP" sz="2800" dirty="0" smtClean="0">
                <a:solidFill>
                  <a:schemeClr val="accent2"/>
                </a:solidFill>
                <a:latin typeface="Trebuchet MS" pitchFamily="34" charset="0"/>
              </a:rPr>
              <a:t>29</a:t>
            </a: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＋対照</a:t>
            </a:r>
            <a:r>
              <a:rPr lang="en-US" altLang="ja-JP" sz="2800" dirty="0" smtClean="0">
                <a:solidFill>
                  <a:schemeClr val="accent2"/>
                </a:solidFill>
                <a:latin typeface="Trebuchet MS" pitchFamily="34" charset="0"/>
              </a:rPr>
              <a:t>26</a:t>
            </a: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）の三次元像から構造モデルを構築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pic>
        <p:nvPicPr>
          <p:cNvPr id="3" name="図 2" descr="121130Cs9L24B01_180218_mag0.0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67844"/>
            <a:ext cx="679572" cy="199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 descr="121130Cs9L24B06-09_Ad028g1802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9181"/>
            <a:ext cx="934079" cy="189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 descr="121130Cs9L24B10_P007g180215_mag0.0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639852"/>
            <a:ext cx="862021" cy="1853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 descr="C:\Users\Mizutani\AppData\Local\Microsoft\Windows\INetCache\Content.Word\121130Cs9L24B13_180218_mag0.09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639852"/>
            <a:ext cx="668462" cy="1889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図 6" descr="121130Cs9L24B16_H005g180215_mag0.0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818093"/>
            <a:ext cx="895893" cy="153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図 7" descr="130327Cs1124LA28-30_Af031g180212_mag0.0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709605"/>
            <a:ext cx="896308" cy="184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図 8" descr="130327Cs1124LA31_O004g180215_mag0.0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41933"/>
            <a:ext cx="853797" cy="1822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図 9" descr="130327Cs1124LA34a_Z013g180212_mag0.0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00693"/>
            <a:ext cx="638061" cy="19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図 10" descr="130327Cs1124LA39_N009g180209_mag0.0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20688"/>
            <a:ext cx="940560" cy="2005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図 11" descr="130327Cs1124LA42_E006g180207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3851" y="709605"/>
            <a:ext cx="1013112" cy="202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図 12" descr="130327Cs1124LC01-03_As044g180212_mag0.14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" y="2651614"/>
            <a:ext cx="728986" cy="2091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図 13" descr="130327Cs1124LC04-08_Ax048g180212_mag0.0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5"/>
            <a:ext cx="603064" cy="217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図 14" descr="130327Cs1124LC09-11_Ap043g180212_mag0.14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40" y="2859070"/>
            <a:ext cx="802612" cy="1722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図 15" descr="130327Cs1124LC12-16_Am037g180213_mag0.08"/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514" y="2704227"/>
            <a:ext cx="442294" cy="203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図 16" descr="130327Cs1124LC17-20_At052g180212_mag0.14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45" y="2767687"/>
            <a:ext cx="843767" cy="188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図 17" descr="120920Cs6bC01-04_An033g180212_mag0.16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858" y="2799849"/>
            <a:ext cx="942381" cy="17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図 18" descr="120920Cs6bC05-06_Ao040g180215_mag0.1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227" y="3322885"/>
            <a:ext cx="711458" cy="117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図 19" descr="120920Cs6bC07-11_Ai039g180212_mag0.0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625693"/>
            <a:ext cx="575561" cy="2027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図 20" descr="120920Cs6bC12-14_Ah051g180212_mag0.14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36912"/>
            <a:ext cx="894235" cy="200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図 21" descr="120920Cs6bC16-18_Ag045g180212_mag0.14"/>
          <p:cNvPicPr>
            <a:picLocks noChangeAspect="1"/>
          </p:cNvPicPr>
          <p:nvPr/>
        </p:nvPicPr>
        <p:blipFill>
          <a:blip r:embed="rId30" cstate="print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495" y="2735828"/>
            <a:ext cx="864919" cy="18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図 22" descr="121018Cs624A61_B003g180207_mag0.08"/>
          <p:cNvPicPr>
            <a:picLocks noChangeAspect="1"/>
          </p:cNvPicPr>
          <p:nvPr/>
        </p:nvPicPr>
        <p:blipFill>
          <a:blip r:embed="rId32" cstate="print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5995" y="2850242"/>
            <a:ext cx="792047" cy="172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図 23" descr="121018Cs624A69a_I010g180209_mag0.07"/>
          <p:cNvPicPr>
            <a:picLocks noChangeAspect="1"/>
          </p:cNvPicPr>
          <p:nvPr/>
        </p:nvPicPr>
        <p:blipFill>
          <a:blip r:embed="rId34" cstate="print">
            <a:extLst>
              <a:ext uri="{BEBA8EAE-BF5A-486C-A8C5-ECC9F3942E4B}">
                <a14:imgProps xmlns:a14="http://schemas.microsoft.com/office/drawing/2010/main">
                  <a14:imgLayer r:embed="rId3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898851"/>
            <a:ext cx="701558" cy="182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図 24" descr="121018Cs624A73_S027g180209_mag0.08"/>
          <p:cNvPicPr>
            <a:picLocks noChangeAspect="1"/>
          </p:cNvPicPr>
          <p:nvPr/>
        </p:nvPicPr>
        <p:blipFill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15127" y="4898850"/>
            <a:ext cx="580609" cy="182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図 25" descr="121018Cs624C10-11_Ac030g180212_mag0.08"/>
          <p:cNvPicPr>
            <a:picLocks noChangeAspect="1"/>
          </p:cNvPicPr>
          <p:nvPr/>
        </p:nvPicPr>
        <p:blipFill>
          <a:blip r:embed="rId38" cstate="print">
            <a:extLst>
              <a:ext uri="{BEBA8EAE-BF5A-486C-A8C5-ECC9F3942E4B}">
                <a14:imgProps xmlns:a14="http://schemas.microsoft.com/office/drawing/2010/main">
                  <a14:imgLayer r:embed="rId39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898851"/>
            <a:ext cx="1131120" cy="183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図 26" descr="131011Cs1524LB06_G020g180209_mag0.09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790827"/>
            <a:ext cx="922239" cy="201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図 27" descr="131011Cs1524LB09_W016g180210_mag0.0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725144"/>
            <a:ext cx="964047" cy="208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図 28" descr="121018Cs624A64_V002g180210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11" y="4869160"/>
            <a:ext cx="602465" cy="1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図 29" descr="131011Cs1524LB12a_J014g180209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90828"/>
            <a:ext cx="1242434" cy="197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図 30" descr="131011Cs1524LB14_Y011g180217_mag0.08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4790828"/>
            <a:ext cx="887776" cy="193344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Text Box 5"/>
          <p:cNvSpPr txBox="1">
            <a:spLocks noChangeArrowheads="1"/>
          </p:cNvSpPr>
          <p:nvPr/>
        </p:nvSpPr>
        <p:spPr bwMode="auto">
          <a:xfrm>
            <a:off x="7832414" y="5890046"/>
            <a:ext cx="12431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ja-JP" sz="1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S1-S4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Calibri" panose="020F0502020204030204" pitchFamily="34" charset="0"/>
              </a:rPr>
              <a:t>Scale bars: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>
                <a:latin typeface="Calibri" panose="020F0502020204030204" pitchFamily="34" charset="0"/>
              </a:rPr>
              <a:t> </a:t>
            </a:r>
            <a:r>
              <a:rPr lang="en-US" altLang="ja-JP" sz="1800" dirty="0" smtClean="0">
                <a:latin typeface="Calibri" panose="020F0502020204030204" pitchFamily="34" charset="0"/>
              </a:rPr>
              <a:t> 20 µm</a:t>
            </a:r>
          </a:p>
        </p:txBody>
      </p:sp>
    </p:spTree>
    <p:extLst>
      <p:ext uri="{BB962C8B-B14F-4D97-AF65-F5344CB8AC3E}">
        <p14:creationId xmlns:p14="http://schemas.microsoft.com/office/powerpoint/2010/main" val="406796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beeswarmProcCurvUND1803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20984"/>
            <a:ext cx="3024336" cy="221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 2" descr="beeswarmSpCurvature1803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80498"/>
            <a:ext cx="3024336" cy="2216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図 3" descr="CurvProfileS1234_1803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501606"/>
            <a:ext cx="2926761" cy="2056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図 4" descr="CurvProfileN1234_1803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8" y="1501606"/>
            <a:ext cx="2921632" cy="2071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 descr="CurvProfileS2_1803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62" y="4463172"/>
            <a:ext cx="2886047" cy="204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図 6" descr="CurvProfileN3_1803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91" y="4463172"/>
            <a:ext cx="2916639" cy="20621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5496" y="25460"/>
            <a:ext cx="91085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統合失調症で神経突起の曲率が有意に大きい。</a:t>
            </a:r>
            <a:endParaRPr lang="ja-JP" altLang="en-US" sz="28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251520" y="508610"/>
            <a:ext cx="21852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神経突起の曲率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0506" y="3717032"/>
            <a:ext cx="276133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棘</a:t>
            </a:r>
            <a:r>
              <a:rPr lang="ja-JP" altLang="en-US" sz="2000" dirty="0" smtClean="0">
                <a:latin typeface="Calibri" panose="020F0502020204030204" pitchFamily="34" charset="0"/>
              </a:rPr>
              <a:t>突起の曲率などには</a:t>
            </a:r>
            <a:endParaRPr lang="en-US" altLang="ja-JP" sz="20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　</a:t>
            </a:r>
            <a:r>
              <a:rPr lang="ja-JP" altLang="en-US" sz="2000" dirty="0" smtClean="0">
                <a:latin typeface="Calibri" panose="020F0502020204030204" pitchFamily="34" charset="0"/>
              </a:rPr>
              <a:t>差が見られない。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sp>
        <p:nvSpPr>
          <p:cNvPr id="11" name="左大かっこ 10"/>
          <p:cNvSpPr/>
          <p:nvPr/>
        </p:nvSpPr>
        <p:spPr>
          <a:xfrm rot="5400000">
            <a:off x="2302295" y="367208"/>
            <a:ext cx="74911" cy="1152129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2183223" y="548680"/>
            <a:ext cx="240652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600" dirty="0" smtClean="0">
                <a:latin typeface="Calibri" panose="020F0502020204030204" pitchFamily="34" charset="0"/>
              </a:rPr>
              <a:t>*</a:t>
            </a:r>
            <a:r>
              <a:rPr lang="en-US" altLang="ja-JP" sz="1600" i="1" dirty="0" smtClean="0">
                <a:latin typeface="Calibri" panose="020F0502020204030204" pitchFamily="34" charset="0"/>
              </a:rPr>
              <a:t>p</a:t>
            </a:r>
            <a:r>
              <a:rPr lang="en-US" altLang="ja-JP" sz="1600" dirty="0" smtClean="0">
                <a:latin typeface="Calibri" panose="020F0502020204030204" pitchFamily="34" charset="0"/>
              </a:rPr>
              <a:t> = 0.020 (Welch’s t-test)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4211960" y="1559860"/>
            <a:ext cx="187220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統合失調症</a:t>
            </a:r>
            <a:endParaRPr lang="en-US" altLang="ja-JP" sz="1800" dirty="0">
              <a:latin typeface="Calibri" panose="020F050202020403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S1 </a:t>
            </a:r>
            <a:r>
              <a:rPr lang="en-US" altLang="ja-JP" sz="18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S2 </a:t>
            </a:r>
            <a:r>
              <a:rPr lang="en-US" altLang="ja-JP" sz="18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S3 </a:t>
            </a:r>
            <a:r>
              <a:rPr lang="en-US" altLang="ja-JP" sz="1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S4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653414" y="1556792"/>
            <a:ext cx="141950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対照</a:t>
            </a:r>
            <a:endParaRPr lang="en-US" altLang="ja-JP" sz="1800" dirty="0" smtClean="0">
              <a:latin typeface="Calibri" panose="020F050202020403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N1 </a:t>
            </a:r>
            <a:r>
              <a:rPr lang="en-US" altLang="ja-JP" sz="18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N2 </a:t>
            </a:r>
            <a:r>
              <a:rPr lang="en-US" altLang="ja-JP" sz="18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N3 </a:t>
            </a:r>
            <a:r>
              <a:rPr lang="en-US" altLang="ja-JP" sz="18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N4</a:t>
            </a: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779912" y="836712"/>
            <a:ext cx="52930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神経突起の曲率の分布</a:t>
            </a:r>
            <a:r>
              <a:rPr lang="ja-JP" altLang="en-US" sz="2000" dirty="0">
                <a:latin typeface="Calibri" panose="020F0502020204030204" pitchFamily="34" charset="0"/>
              </a:rPr>
              <a:t>が</a:t>
            </a:r>
            <a:endParaRPr lang="en-US" altLang="ja-JP" sz="20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①疾患例・対照例で異なる、②個人間で異なる。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5332794" y="4512188"/>
            <a:ext cx="792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S2A-E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S2F-J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C000"/>
                </a:solidFill>
                <a:latin typeface="Calibri" panose="020F0502020204030204" pitchFamily="34" charset="0"/>
              </a:rPr>
              <a:t>S2 all</a:t>
            </a:r>
          </a:p>
        </p:txBody>
      </p:sp>
      <p:cxnSp>
        <p:nvCxnSpPr>
          <p:cNvPr id="18" name="直線コネクタ 17"/>
          <p:cNvCxnSpPr/>
          <p:nvPr/>
        </p:nvCxnSpPr>
        <p:spPr>
          <a:xfrm>
            <a:off x="5044762" y="4687096"/>
            <a:ext cx="360000" cy="0"/>
          </a:xfrm>
          <a:prstGeom prst="line">
            <a:avLst/>
          </a:prstGeom>
          <a:ln w="1905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044762" y="4956544"/>
            <a:ext cx="360000" cy="0"/>
          </a:xfrm>
          <a:prstGeom prst="line">
            <a:avLst/>
          </a:prstGeom>
          <a:ln w="9525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044762" y="5229200"/>
            <a:ext cx="360000" cy="0"/>
          </a:xfrm>
          <a:prstGeom prst="line">
            <a:avLst/>
          </a:prstGeom>
          <a:ln w="19050">
            <a:solidFill>
              <a:srgbClr val="FFC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8328674" y="4521894"/>
            <a:ext cx="79208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N3A-D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N3E-H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00B0F0"/>
                </a:solidFill>
                <a:latin typeface="Calibri" panose="020F0502020204030204" pitchFamily="34" charset="0"/>
              </a:rPr>
              <a:t>N3 all</a:t>
            </a:r>
          </a:p>
        </p:txBody>
      </p:sp>
      <p:cxnSp>
        <p:nvCxnSpPr>
          <p:cNvPr id="22" name="直線コネクタ 21"/>
          <p:cNvCxnSpPr/>
          <p:nvPr/>
        </p:nvCxnSpPr>
        <p:spPr>
          <a:xfrm>
            <a:off x="8040642" y="4687096"/>
            <a:ext cx="360000" cy="0"/>
          </a:xfrm>
          <a:prstGeom prst="line">
            <a:avLst/>
          </a:prstGeom>
          <a:ln w="19050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8040642" y="4956544"/>
            <a:ext cx="360000" cy="0"/>
          </a:xfrm>
          <a:prstGeom prst="line">
            <a:avLst/>
          </a:prstGeom>
          <a:ln w="9525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8040642" y="5229200"/>
            <a:ext cx="360000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3839662" y="3789040"/>
            <a:ext cx="507784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各個人は、それぞれ固有の曲率分布をもつ。</a:t>
            </a:r>
            <a:endParaRPr lang="en-US" altLang="ja-JP" sz="2000" dirty="0" smtClean="0">
              <a:latin typeface="Calibri" panose="020F050202020403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　</a:t>
            </a:r>
            <a:r>
              <a:rPr lang="ja-JP" altLang="en-US" sz="2000" dirty="0" smtClean="0">
                <a:latin typeface="Calibri" panose="020F0502020204030204" pitchFamily="34" charset="0"/>
              </a:rPr>
              <a:t>→脳組織の構造に個性がある。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827585" y="3140968"/>
            <a:ext cx="7920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対照</a:t>
            </a:r>
            <a:endParaRPr lang="en-US" altLang="ja-JP" sz="1800" dirty="0">
              <a:latin typeface="Calibri" panose="020F0502020204030204" pitchFamily="34" charset="0"/>
            </a:endParaRPr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1700066" y="3140968"/>
            <a:ext cx="13597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統合失調症</a:t>
            </a:r>
            <a:endParaRPr lang="en-US" altLang="ja-JP" sz="1800" dirty="0">
              <a:latin typeface="Calibri" panose="020F0502020204030204" pitchFamily="34" charset="0"/>
            </a:endParaRPr>
          </a:p>
        </p:txBody>
      </p:sp>
      <p:sp>
        <p:nvSpPr>
          <p:cNvPr id="28" name="左大かっこ 27"/>
          <p:cNvSpPr/>
          <p:nvPr/>
        </p:nvSpPr>
        <p:spPr>
          <a:xfrm rot="16200000" flipV="1">
            <a:off x="1108216" y="2528896"/>
            <a:ext cx="72000" cy="1152129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左大かっこ 28"/>
          <p:cNvSpPr/>
          <p:nvPr/>
        </p:nvSpPr>
        <p:spPr>
          <a:xfrm rot="16200000" flipV="1">
            <a:off x="2353787" y="2528896"/>
            <a:ext cx="72000" cy="1152129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Text Box 1039"/>
          <p:cNvSpPr txBox="1">
            <a:spLocks noChangeArrowheads="1"/>
          </p:cNvSpPr>
          <p:nvPr/>
        </p:nvSpPr>
        <p:spPr bwMode="auto">
          <a:xfrm>
            <a:off x="4823519" y="6573545"/>
            <a:ext cx="43204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 smtClean="0">
                <a:latin typeface="Calibri" pitchFamily="34" charset="0"/>
              </a:rPr>
              <a:t>.</a:t>
            </a:r>
            <a:r>
              <a:rPr lang="ja-JP" altLang="en-US" sz="1200" dirty="0">
                <a:latin typeface="Calibri" pitchFamily="34" charset="0"/>
              </a:rPr>
              <a:t> </a:t>
            </a:r>
            <a:r>
              <a:rPr lang="en-US" altLang="ja-JP" sz="1200" dirty="0" smtClean="0">
                <a:latin typeface="Calibri" pitchFamily="34" charset="0"/>
              </a:rPr>
              <a:t>(2018) submitted, </a:t>
            </a:r>
            <a:r>
              <a:rPr lang="en-US" altLang="ja-JP" sz="1200" dirty="0">
                <a:latin typeface="Calibri" pitchFamily="34" charset="0"/>
              </a:rPr>
              <a:t>https</a:t>
            </a:r>
            <a:r>
              <a:rPr lang="en-US" altLang="ja-JP" sz="1200" dirty="0" smtClean="0">
                <a:latin typeface="Calibri" pitchFamily="34" charset="0"/>
              </a:rPr>
              <a:t>://arxiv.org/abs/1804.00404</a:t>
            </a:r>
          </a:p>
        </p:txBody>
      </p:sp>
    </p:spTree>
    <p:extLst>
      <p:ext uri="{BB962C8B-B14F-4D97-AF65-F5344CB8AC3E}">
        <p14:creationId xmlns:p14="http://schemas.microsoft.com/office/powerpoint/2010/main" val="260337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CurvRadS2_1803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305300"/>
            <a:ext cx="4195409" cy="2184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図 2" descr="CurvRadN2_1803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322" y="4293096"/>
            <a:ext cx="4039166" cy="2219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2468852" y="4377308"/>
            <a:ext cx="18871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統合失調症例</a:t>
            </a:r>
            <a:r>
              <a:rPr lang="en-US" altLang="ja-JP" sz="1800" dirty="0" smtClean="0">
                <a:latin typeface="Calibri" panose="020F0502020204030204" pitchFamily="34" charset="0"/>
              </a:rPr>
              <a:t>S2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spiny</a:t>
            </a:r>
            <a:r>
              <a:rPr lang="en-US" altLang="ja-JP" sz="1800" dirty="0" smtClean="0">
                <a:latin typeface="Calibri" panose="020F0502020204030204" pitchFamily="34" charset="0"/>
              </a:rPr>
              <a:t> 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err="1" smtClean="0">
                <a:solidFill>
                  <a:srgbClr val="0070C0"/>
                </a:solidFill>
                <a:latin typeface="Calibri" panose="020F0502020204030204" pitchFamily="34" charset="0"/>
              </a:rPr>
              <a:t>aspiny</a:t>
            </a:r>
            <a:endParaRPr lang="en-US" altLang="ja-JP" sz="1800" dirty="0" smtClean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73927" y="4368016"/>
            <a:ext cx="11465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anose="020F0502020204030204" pitchFamily="34" charset="0"/>
              </a:rPr>
              <a:t>対照例</a:t>
            </a:r>
            <a:r>
              <a:rPr lang="en-US" altLang="ja-JP" sz="1800" dirty="0" smtClean="0">
                <a:latin typeface="Calibri" panose="020F0502020204030204" pitchFamily="34" charset="0"/>
              </a:rPr>
              <a:t>N2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spiny</a:t>
            </a:r>
            <a:r>
              <a:rPr lang="en-US" altLang="ja-JP" sz="1800" dirty="0" smtClean="0">
                <a:latin typeface="Calibri" panose="020F0502020204030204" pitchFamily="34" charset="0"/>
              </a:rPr>
              <a:t> 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err="1" smtClean="0">
                <a:solidFill>
                  <a:srgbClr val="0070C0"/>
                </a:solidFill>
                <a:latin typeface="Calibri" panose="020F0502020204030204" pitchFamily="34" charset="0"/>
              </a:rPr>
              <a:t>aspiny</a:t>
            </a:r>
            <a:endParaRPr lang="en-US" altLang="ja-JP" sz="1800" dirty="0" smtClean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5496" y="44624"/>
            <a:ext cx="910850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600" dirty="0" smtClean="0">
                <a:solidFill>
                  <a:schemeClr val="accent2"/>
                </a:solidFill>
                <a:latin typeface="Trebuchet MS" pitchFamily="34" charset="0"/>
              </a:rPr>
              <a:t>統合失調症での大きな曲率→神経突起の蛇行</a:t>
            </a:r>
            <a:endParaRPr lang="ja-JP" altLang="en-US" sz="26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pic>
        <p:nvPicPr>
          <p:cNvPr id="3074" name="Picture 2" descr="131011Cs1524LB06_G020g18020magnifi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4532338" cy="2525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150529Cs18L24AE83_A019g180215magnified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67" y="980728"/>
            <a:ext cx="4402429" cy="252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8428335" y="3419708"/>
            <a:ext cx="68016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>
                <a:latin typeface="Calibri" panose="020F0502020204030204" pitchFamily="34" charset="0"/>
              </a:rPr>
              <a:t>5</a:t>
            </a:r>
            <a:r>
              <a:rPr lang="en-US" altLang="ja-JP" sz="1800" dirty="0" smtClean="0">
                <a:latin typeface="Calibri" panose="020F0502020204030204" pitchFamily="34" charset="0"/>
              </a:rPr>
              <a:t> </a:t>
            </a:r>
            <a:r>
              <a:rPr lang="en-US" altLang="ja-JP" sz="1800" dirty="0">
                <a:latin typeface="Calibri" panose="020F0502020204030204" pitchFamily="34" charset="0"/>
              </a:rPr>
              <a:t>µm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25785" y="580350"/>
            <a:ext cx="468613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統合失調症例 </a:t>
            </a:r>
            <a:r>
              <a:rPr lang="en-US" altLang="ja-JP" sz="2000" dirty="0" smtClean="0">
                <a:latin typeface="Calibri" panose="020F0502020204030204" pitchFamily="34" charset="0"/>
              </a:rPr>
              <a:t>S4</a:t>
            </a:r>
            <a:r>
              <a:rPr lang="ja-JP" altLang="en-US" sz="2000" dirty="0" smtClean="0">
                <a:latin typeface="Calibri" panose="020F0502020204030204" pitchFamily="34" charset="0"/>
              </a:rPr>
              <a:t>（</a:t>
            </a:r>
            <a:r>
              <a:rPr lang="en-US" altLang="ja-JP" sz="2000" dirty="0" smtClean="0">
                <a:latin typeface="Calibri" panose="020F0502020204030204" pitchFamily="34" charset="0"/>
              </a:rPr>
              <a:t>GLO1</a:t>
            </a:r>
            <a:r>
              <a:rPr lang="ja-JP" altLang="en-US" sz="2000" dirty="0" smtClean="0">
                <a:latin typeface="Calibri" panose="020F0502020204030204" pitchFamily="34" charset="0"/>
              </a:rPr>
              <a:t>フレームシフト）</a:t>
            </a:r>
            <a:endParaRPr lang="en-US" altLang="ja-JP" sz="2000" dirty="0" smtClean="0">
              <a:latin typeface="Calibri" panose="020F0502020204030204" pitchFamily="34" charset="0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6372200" y="580618"/>
            <a:ext cx="136815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anose="020F0502020204030204" pitchFamily="34" charset="0"/>
              </a:rPr>
              <a:t>対照例 </a:t>
            </a:r>
            <a:r>
              <a:rPr lang="en-US" altLang="ja-JP" sz="2000" dirty="0" smtClean="0">
                <a:latin typeface="Calibri" panose="020F0502020204030204" pitchFamily="34" charset="0"/>
              </a:rPr>
              <a:t>N4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35496" y="3789040"/>
            <a:ext cx="910850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600" dirty="0" smtClean="0">
                <a:solidFill>
                  <a:schemeClr val="accent2"/>
                </a:solidFill>
                <a:latin typeface="Trebuchet MS" pitchFamily="34" charset="0"/>
              </a:rPr>
              <a:t>神経突起</a:t>
            </a:r>
            <a:r>
              <a:rPr lang="ja-JP" altLang="en-US" sz="2600" dirty="0">
                <a:solidFill>
                  <a:schemeClr val="accent2"/>
                </a:solidFill>
                <a:latin typeface="Trebuchet MS" pitchFamily="34" charset="0"/>
              </a:rPr>
              <a:t>の</a:t>
            </a:r>
            <a:r>
              <a:rPr lang="ja-JP" altLang="en-US" sz="2600" dirty="0" smtClean="0">
                <a:solidFill>
                  <a:schemeClr val="accent2"/>
                </a:solidFill>
                <a:latin typeface="Trebuchet MS" pitchFamily="34" charset="0"/>
              </a:rPr>
              <a:t>蛇行は、突起のやせ細りと関連</a:t>
            </a:r>
            <a:endParaRPr lang="ja-JP" altLang="en-US" sz="2600" dirty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13" name="Text Box 1039"/>
          <p:cNvSpPr txBox="1">
            <a:spLocks noChangeArrowheads="1"/>
          </p:cNvSpPr>
          <p:nvPr/>
        </p:nvSpPr>
        <p:spPr bwMode="auto">
          <a:xfrm>
            <a:off x="4823519" y="6573545"/>
            <a:ext cx="432048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 smtClean="0">
                <a:latin typeface="Calibri" pitchFamily="34" charset="0"/>
              </a:rPr>
              <a:t>.</a:t>
            </a:r>
            <a:r>
              <a:rPr lang="ja-JP" altLang="en-US" sz="1200" dirty="0">
                <a:latin typeface="Calibri" pitchFamily="34" charset="0"/>
              </a:rPr>
              <a:t> </a:t>
            </a:r>
            <a:r>
              <a:rPr lang="en-US" altLang="ja-JP" sz="1200" dirty="0" smtClean="0">
                <a:latin typeface="Calibri" pitchFamily="34" charset="0"/>
              </a:rPr>
              <a:t>(2018) submitted, </a:t>
            </a:r>
            <a:r>
              <a:rPr lang="en-US" altLang="ja-JP" sz="1200" dirty="0">
                <a:latin typeface="Calibri" pitchFamily="34" charset="0"/>
              </a:rPr>
              <a:t>https</a:t>
            </a:r>
            <a:r>
              <a:rPr lang="en-US" altLang="ja-JP" sz="1200" dirty="0" smtClean="0">
                <a:latin typeface="Calibri" pitchFamily="34" charset="0"/>
              </a:rPr>
              <a:t>://arxiv.org/abs/1804.00404</a:t>
            </a:r>
          </a:p>
        </p:txBody>
      </p:sp>
    </p:spTree>
    <p:extLst>
      <p:ext uri="{BB962C8B-B14F-4D97-AF65-F5344CB8AC3E}">
        <p14:creationId xmlns:p14="http://schemas.microsoft.com/office/powerpoint/2010/main" val="2140197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0"/>
            <a:ext cx="648585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496" y="44624"/>
            <a:ext cx="910850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前部帯状回の働き</a:t>
            </a:r>
            <a:endParaRPr lang="en-US" altLang="ja-JP" sz="2800" dirty="0" smtClean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95536" y="620688"/>
            <a:ext cx="86409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認知機能・情動機能を担う </a:t>
            </a:r>
            <a:r>
              <a:rPr lang="en-US" altLang="ja-JP" sz="2400" dirty="0" smtClean="0">
                <a:latin typeface="Calibri" pitchFamily="34" charset="0"/>
              </a:rPr>
              <a:t>(</a:t>
            </a:r>
            <a:r>
              <a:rPr lang="en-US" altLang="ja-JP" sz="2400" dirty="0" err="1" smtClean="0">
                <a:latin typeface="Calibri" pitchFamily="34" charset="0"/>
              </a:rPr>
              <a:t>Botvinick</a:t>
            </a:r>
            <a:r>
              <a:rPr lang="en-US" altLang="ja-JP" sz="2400" dirty="0" smtClean="0">
                <a:latin typeface="Calibri" pitchFamily="34" charset="0"/>
              </a:rPr>
              <a:t> </a:t>
            </a:r>
            <a:r>
              <a:rPr lang="en-US" altLang="ja-JP" sz="2400" dirty="0">
                <a:latin typeface="Calibri" pitchFamily="34" charset="0"/>
              </a:rPr>
              <a:t>et al., 1999; Bush et al., 2000</a:t>
            </a:r>
            <a:r>
              <a:rPr lang="en-US" altLang="ja-JP" sz="2400" dirty="0" smtClean="0"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統合失調症との関連 </a:t>
            </a:r>
            <a:r>
              <a:rPr lang="en-US" altLang="ja-JP" sz="2400" dirty="0" smtClean="0">
                <a:latin typeface="Calibri" pitchFamily="34" charset="0"/>
              </a:rPr>
              <a:t>(</a:t>
            </a:r>
            <a:r>
              <a:rPr lang="fr-FR" altLang="ja-JP" sz="2400" dirty="0" smtClean="0">
                <a:latin typeface="Calibri" pitchFamily="34" charset="0"/>
              </a:rPr>
              <a:t>Bouras </a:t>
            </a:r>
            <a:r>
              <a:rPr lang="fr-FR" altLang="ja-JP" sz="2400" dirty="0">
                <a:latin typeface="Calibri" pitchFamily="34" charset="0"/>
              </a:rPr>
              <a:t>et al., 2001; Fornito et al., </a:t>
            </a:r>
            <a:r>
              <a:rPr lang="fr-FR" altLang="ja-JP" sz="2400" dirty="0" smtClean="0">
                <a:latin typeface="Calibri" pitchFamily="34" charset="0"/>
              </a:rPr>
              <a:t>2009</a:t>
            </a:r>
            <a:r>
              <a:rPr lang="ja-JP" altLang="en-US" sz="2400" dirty="0" smtClean="0">
                <a:latin typeface="Calibri" pitchFamily="34" charset="0"/>
              </a:rPr>
              <a:t>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latin typeface="Calibri" pitchFamily="34" charset="0"/>
              </a:rPr>
              <a:t>AD/HD</a:t>
            </a:r>
            <a:r>
              <a:rPr lang="ja-JP" altLang="en-US" sz="2400" dirty="0">
                <a:latin typeface="Calibri" pitchFamily="34" charset="0"/>
              </a:rPr>
              <a:t>との関連 </a:t>
            </a:r>
            <a:r>
              <a:rPr lang="en-US" altLang="ja-JP" sz="2400" dirty="0" smtClean="0">
                <a:latin typeface="Calibri" pitchFamily="34" charset="0"/>
              </a:rPr>
              <a:t>(</a:t>
            </a:r>
            <a:r>
              <a:rPr lang="en-US" altLang="ja-JP" sz="2400" dirty="0">
                <a:latin typeface="Calibri" pitchFamily="34" charset="0"/>
              </a:rPr>
              <a:t>Bush et al., 1999)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強迫症との関連 </a:t>
            </a:r>
            <a:r>
              <a:rPr lang="en-US" altLang="ja-JP" sz="2400" dirty="0" smtClean="0">
                <a:latin typeface="Calibri" pitchFamily="34" charset="0"/>
              </a:rPr>
              <a:t>(</a:t>
            </a:r>
            <a:r>
              <a:rPr lang="en-US" altLang="ja-JP" sz="2400" dirty="0" smtClean="0">
                <a:latin typeface="Calibri" pitchFamily="34" charset="0"/>
              </a:rPr>
              <a:t>Rosenberg, </a:t>
            </a:r>
            <a:r>
              <a:rPr lang="en-US" altLang="ja-JP" sz="2400" dirty="0">
                <a:latin typeface="Calibri" pitchFamily="34" charset="0"/>
              </a:rPr>
              <a:t>2004</a:t>
            </a:r>
            <a:r>
              <a:rPr lang="en-US" altLang="ja-JP" sz="2400" dirty="0" smtClean="0">
                <a:latin typeface="Calibri" pitchFamily="34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↓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神経突起の蛇行が、精神症状と関連している可能性がある。</a:t>
            </a:r>
            <a:endParaRPr lang="en-US" altLang="ja-JP" sz="2400" dirty="0" smtClean="0">
              <a:latin typeface="Calibri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7250" y="2996952"/>
            <a:ext cx="897924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solidFill>
                  <a:schemeClr val="accent2"/>
                </a:solidFill>
                <a:latin typeface="Trebuchet MS" pitchFamily="34" charset="0"/>
              </a:rPr>
              <a:t>本研究の課題</a:t>
            </a:r>
            <a:endParaRPr lang="en-US" altLang="ja-JP" sz="2800" dirty="0" smtClean="0">
              <a:solidFill>
                <a:schemeClr val="accent2"/>
              </a:solidFill>
              <a:latin typeface="Trebuchet MS" pitchFamily="34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95536" y="3568948"/>
            <a:ext cx="864096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疾患</a:t>
            </a:r>
            <a:r>
              <a:rPr lang="ja-JP" altLang="en-US" sz="2400" dirty="0" smtClean="0">
                <a:latin typeface="Calibri" pitchFamily="34" charset="0"/>
              </a:rPr>
              <a:t>４例＋対照４例のみでも、症例間で構造に多様性がある。</a:t>
            </a: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→より多くの症例での解析が求められる。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解析した組織はごく一部にとどまる。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→部位・範囲を広げて解析を行う必要がある。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対照例は、精神科医による診察の記録がない。</a:t>
            </a:r>
            <a:endParaRPr lang="en-US" altLang="ja-JP" sz="24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88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7759</TotalTime>
  <Words>2388</Words>
  <Application>Microsoft Office PowerPoint</Application>
  <PresentationFormat>画面に合わせる (4:3)</PresentationFormat>
  <Paragraphs>134</Paragraphs>
  <Slides>10</Slides>
  <Notes>10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10</vt:i4>
      </vt:variant>
    </vt:vector>
  </HeadingPairs>
  <TitlesOfParts>
    <vt:vector size="12" baseType="lpstr">
      <vt:lpstr>標準デザイン</vt:lpstr>
      <vt:lpstr>1_標準デザイン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Univ. Tokyo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Mizutani</dc:creator>
  <cp:lastModifiedBy>admin</cp:lastModifiedBy>
  <cp:revision>433</cp:revision>
  <dcterms:created xsi:type="dcterms:W3CDTF">2002-06-10T07:56:42Z</dcterms:created>
  <dcterms:modified xsi:type="dcterms:W3CDTF">2018-09-05T05:13:49Z</dcterms:modified>
</cp:coreProperties>
</file>